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3" r:id="rId3"/>
    <p:sldId id="271" r:id="rId4"/>
    <p:sldId id="258" r:id="rId5"/>
    <p:sldId id="266" r:id="rId6"/>
    <p:sldId id="267" r:id="rId7"/>
    <p:sldId id="257" r:id="rId8"/>
    <p:sldId id="260" r:id="rId9"/>
    <p:sldId id="261" r:id="rId10"/>
    <p:sldId id="262" r:id="rId11"/>
    <p:sldId id="263"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57"/>
    <p:restoredTop sz="94679"/>
  </p:normalViewPr>
  <p:slideViewPr>
    <p:cSldViewPr snapToGrid="0">
      <p:cViewPr>
        <p:scale>
          <a:sx n="68" d="100"/>
          <a:sy n="68" d="100"/>
        </p:scale>
        <p:origin x="1984" y="11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50.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2618838-239D-BD46-A714-24C0AFA5814D}" type="datetimeFigureOut">
              <a:rPr lang="en-US" smtClean="0"/>
              <a:t>11/28/25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2618838-239D-BD46-A714-24C0AFA5814D}" type="datetimeFigureOut">
              <a:rPr lang="en-US" smtClean="0"/>
              <a:t>11/28/25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2618838-239D-BD46-A714-24C0AFA5814D}" type="datetimeFigureOut">
              <a:rPr lang="en-US" smtClean="0"/>
              <a:t>11/28/25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2618838-239D-BD46-A714-24C0AFA5814D}" type="datetimeFigureOut">
              <a:rPr lang="en-US" smtClean="0"/>
              <a:t>11/28/25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618838-239D-BD46-A714-24C0AFA5814D}" type="datetimeFigureOut">
              <a:rPr lang="en-US" smtClean="0"/>
              <a:t>11/28/25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2618838-239D-BD46-A714-24C0AFA5814D}" type="datetimeFigureOut">
              <a:rPr lang="en-US" smtClean="0"/>
              <a:t>11/28/25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2618838-239D-BD46-A714-24C0AFA5814D}" type="datetimeFigureOut">
              <a:rPr lang="en-US" smtClean="0"/>
              <a:t>11/28/25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2618838-239D-BD46-A714-24C0AFA5814D}" type="datetimeFigureOut">
              <a:rPr lang="en-US" smtClean="0"/>
              <a:t>11/28/25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618838-239D-BD46-A714-24C0AFA5814D}" type="datetimeFigureOut">
              <a:rPr lang="en-US" smtClean="0"/>
              <a:t>11/28/25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618838-239D-BD46-A714-24C0AFA5814D}" type="datetimeFigureOut">
              <a:rPr lang="en-US" smtClean="0"/>
              <a:t>11/28/25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618838-239D-BD46-A714-24C0AFA5814D}" type="datetimeFigureOut">
              <a:rPr lang="en-US" smtClean="0"/>
              <a:t>11/28/25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F8F582-A015-C541-BE09-F3644C41CD8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2618838-239D-BD46-A714-24C0AFA5814D}" type="datetimeFigureOut">
              <a:rPr lang="en-US" smtClean="0"/>
              <a:t>11/28/25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EF8F582-A015-C541-BE09-F3644C41CD8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D0</a:t>
            </a:r>
            <a:r>
              <a:rPr lang="en-US" altLang="zh-CN" dirty="0"/>
              <a:t>1 Legal Contract Analysis</a:t>
            </a:r>
            <a:r>
              <a:rPr lang="zh-CN" altLang="en-US" dirty="0"/>
              <a:t> </a:t>
            </a:r>
            <a:endParaRPr lang="en-US" dirty="0"/>
          </a:p>
        </p:txBody>
      </p:sp>
      <p:sp>
        <p:nvSpPr>
          <p:cNvPr id="3" name="Subtitle 2"/>
          <p:cNvSpPr>
            <a:spLocks noGrp="1"/>
          </p:cNvSpPr>
          <p:nvPr>
            <p:ph type="subTitle" idx="1"/>
          </p:nvPr>
        </p:nvSpPr>
        <p:spPr/>
        <p:txBody>
          <a:bodyPr/>
          <a:lstStyle/>
          <a:p>
            <a:r>
              <a:rPr lang="en-US" dirty="0"/>
              <a:t>Ginni</a:t>
            </a:r>
            <a:r>
              <a:rPr lang="zh-CN" altLang="en-US" dirty="0"/>
              <a:t> </a:t>
            </a:r>
            <a:r>
              <a:rPr lang="en-US" altLang="zh-CN" dirty="0"/>
              <a:t>Wang</a:t>
            </a:r>
            <a:r>
              <a:rPr lang="zh-CN" altLang="en-US" dirty="0"/>
              <a:t> </a:t>
            </a:r>
            <a:r>
              <a:rPr lang="en-US" altLang="zh-CN" dirty="0"/>
              <a:t>xw3088</a:t>
            </a:r>
          </a:p>
          <a:p>
            <a:r>
              <a:rPr lang="en-US" altLang="zh-CN" dirty="0"/>
              <a:t>&amp;</a:t>
            </a:r>
            <a:r>
              <a:rPr lang="zh-CN" altLang="en-US" dirty="0"/>
              <a:t> </a:t>
            </a:r>
            <a:endParaRPr lang="en-US" altLang="zh-CN" dirty="0"/>
          </a:p>
          <a:p>
            <a:r>
              <a:rPr lang="en-US" altLang="zh-CN" dirty="0"/>
              <a:t>Xixi</a:t>
            </a:r>
            <a:r>
              <a:rPr lang="zh-CN" altLang="en-US" dirty="0"/>
              <a:t> </a:t>
            </a:r>
            <a:r>
              <a:rPr lang="en-US" altLang="zh-CN" dirty="0"/>
              <a:t>Chen</a:t>
            </a:r>
            <a:r>
              <a:rPr lang="zh-CN" altLang="en-US" dirty="0"/>
              <a:t> </a:t>
            </a:r>
            <a:r>
              <a:rPr lang="en-US" altLang="zh-CN" dirty="0"/>
              <a:t>xc2829</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97742" y="719844"/>
            <a:ext cx="4842736"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Model</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Selection</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&amp;</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Training</a:t>
            </a:r>
            <a:endParaRPr lang="en-US" sz="32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5" name="Table 4"/>
          <p:cNvGraphicFramePr>
            <a:graphicFrameLocks noGrp="1"/>
          </p:cNvGraphicFramePr>
          <p:nvPr/>
        </p:nvGraphicFramePr>
        <p:xfrm>
          <a:off x="939800" y="4063006"/>
          <a:ext cx="5867400" cy="1341120"/>
        </p:xfrm>
        <a:graphic>
          <a:graphicData uri="http://schemas.openxmlformats.org/drawingml/2006/table">
            <a:tbl>
              <a:tblPr firstRow="1" bandRow="1">
                <a:tableStyleId>{5940675A-B579-460E-94D1-54222C63F5DA}</a:tableStyleId>
              </a:tblPr>
              <a:tblGrid>
                <a:gridCol w="4203700">
                  <a:extLst>
                    <a:ext uri="{9D8B030D-6E8A-4147-A177-3AD203B41FA5}">
                      <a16:colId xmlns:a16="http://schemas.microsoft.com/office/drawing/2014/main" val="20000"/>
                    </a:ext>
                  </a:extLst>
                </a:gridCol>
                <a:gridCol w="1663700">
                  <a:extLst>
                    <a:ext uri="{9D8B030D-6E8A-4147-A177-3AD203B41FA5}">
                      <a16:colId xmlns:a16="http://schemas.microsoft.com/office/drawing/2014/main" val="20001"/>
                    </a:ext>
                  </a:extLst>
                </a:gridCol>
              </a:tblGrid>
              <a:tr h="310714">
                <a:tc>
                  <a:txBody>
                    <a:bodyPr/>
                    <a:lstStyle/>
                    <a:p>
                      <a:r>
                        <a:rPr lang="en-US" sz="1600" b="1" dirty="0"/>
                        <a:t>Models</a:t>
                      </a:r>
                    </a:p>
                  </a:txBody>
                  <a:tcPr/>
                </a:tc>
                <a:tc>
                  <a:txBody>
                    <a:bodyPr/>
                    <a:lstStyle/>
                    <a:p>
                      <a:r>
                        <a:rPr lang="en-US" altLang="zh-CN" sz="1600" b="1" dirty="0"/>
                        <a:t>Accuracy</a:t>
                      </a:r>
                      <a:r>
                        <a:rPr lang="zh-CN" altLang="en-US" sz="1600" b="1" dirty="0"/>
                        <a:t> </a:t>
                      </a:r>
                      <a:endParaRPr lang="en-US" sz="1600" b="1" dirty="0"/>
                    </a:p>
                  </a:txBody>
                  <a:tcPr/>
                </a:tc>
                <a:extLst>
                  <a:ext uri="{0D108BD9-81ED-4DB2-BD59-A6C34878D82A}">
                    <a16:rowId xmlns:a16="http://schemas.microsoft.com/office/drawing/2014/main" val="10000"/>
                  </a:ext>
                </a:extLst>
              </a:tr>
              <a:tr h="310714">
                <a:tc>
                  <a:txBody>
                    <a:bodyPr/>
                    <a:lstStyle/>
                    <a:p>
                      <a:r>
                        <a:rPr lang="en-US" altLang="zh-CN" sz="1600" dirty="0"/>
                        <a:t>BERT-base</a:t>
                      </a:r>
                      <a:endParaRPr lang="en-US" sz="1600" dirty="0"/>
                    </a:p>
                  </a:txBody>
                  <a:tcPr>
                    <a:solidFill>
                      <a:schemeClr val="accent4">
                        <a:lumMod val="20000"/>
                        <a:lumOff val="80000"/>
                      </a:schemeClr>
                    </a:solidFill>
                  </a:tcPr>
                </a:tc>
                <a:tc>
                  <a:txBody>
                    <a:bodyPr/>
                    <a:lstStyle/>
                    <a:p>
                      <a:r>
                        <a:rPr lang="en-US" altLang="zh-CN" sz="1600" dirty="0"/>
                        <a:t>97.60%</a:t>
                      </a:r>
                      <a:endParaRPr lang="en-US" sz="1600" dirty="0"/>
                    </a:p>
                  </a:txBody>
                  <a:tcPr>
                    <a:solidFill>
                      <a:schemeClr val="accent4">
                        <a:lumMod val="20000"/>
                        <a:lumOff val="80000"/>
                      </a:schemeClr>
                    </a:solidFill>
                  </a:tcPr>
                </a:tc>
                <a:extLst>
                  <a:ext uri="{0D108BD9-81ED-4DB2-BD59-A6C34878D82A}">
                    <a16:rowId xmlns:a16="http://schemas.microsoft.com/office/drawing/2014/main" val="10001"/>
                  </a:ext>
                </a:extLst>
              </a:tr>
              <a:tr h="310714">
                <a:tc>
                  <a:txBody>
                    <a:bodyPr/>
                    <a:lstStyle/>
                    <a:p>
                      <a:r>
                        <a:rPr lang="en-US" altLang="zh-CN" sz="1600" dirty="0" err="1"/>
                        <a:t>DistilBERT</a:t>
                      </a:r>
                      <a:endParaRPr lang="en-US" sz="1600" dirty="0"/>
                    </a:p>
                  </a:txBody>
                  <a:tcPr>
                    <a:solidFill>
                      <a:schemeClr val="accent4">
                        <a:lumMod val="20000"/>
                        <a:lumOff val="80000"/>
                      </a:schemeClr>
                    </a:solidFill>
                  </a:tcPr>
                </a:tc>
                <a:tc>
                  <a:txBody>
                    <a:bodyPr/>
                    <a:lstStyle/>
                    <a:p>
                      <a:r>
                        <a:rPr lang="en-US" altLang="zh-CN" sz="1600" dirty="0"/>
                        <a:t>97.55%</a:t>
                      </a:r>
                      <a:endParaRPr lang="en-US" sz="1600" dirty="0"/>
                    </a:p>
                  </a:txBody>
                  <a:tcPr>
                    <a:solidFill>
                      <a:schemeClr val="accent4">
                        <a:lumMod val="20000"/>
                        <a:lumOff val="80000"/>
                      </a:schemeClr>
                    </a:solidFill>
                  </a:tcPr>
                </a:tc>
                <a:extLst>
                  <a:ext uri="{0D108BD9-81ED-4DB2-BD59-A6C34878D82A}">
                    <a16:rowId xmlns:a16="http://schemas.microsoft.com/office/drawing/2014/main" val="10002"/>
                  </a:ext>
                </a:extLst>
              </a:tr>
              <a:tr h="310714">
                <a:tc>
                  <a:txBody>
                    <a:bodyPr/>
                    <a:lstStyle/>
                    <a:p>
                      <a:r>
                        <a:rPr lang="en-US" altLang="zh-CN" sz="1600" dirty="0" err="1"/>
                        <a:t>RoBERTa</a:t>
                      </a:r>
                      <a:endParaRPr lang="en-US" sz="1600" dirty="0"/>
                    </a:p>
                  </a:txBody>
                  <a:tcPr>
                    <a:solidFill>
                      <a:schemeClr val="accent4">
                        <a:lumMod val="20000"/>
                        <a:lumOff val="80000"/>
                      </a:schemeClr>
                    </a:solidFill>
                  </a:tcPr>
                </a:tc>
                <a:tc>
                  <a:txBody>
                    <a:bodyPr/>
                    <a:lstStyle/>
                    <a:p>
                      <a:r>
                        <a:rPr lang="en-US" altLang="zh-CN" sz="1600" dirty="0"/>
                        <a:t>97.39%</a:t>
                      </a:r>
                      <a:endParaRPr lang="en-US" sz="1600" dirty="0"/>
                    </a:p>
                  </a:txBody>
                  <a:tcPr>
                    <a:solidFill>
                      <a:schemeClr val="accent4">
                        <a:lumMod val="20000"/>
                        <a:lumOff val="80000"/>
                      </a:schemeClr>
                    </a:solidFill>
                  </a:tcPr>
                </a:tc>
                <a:extLst>
                  <a:ext uri="{0D108BD9-81ED-4DB2-BD59-A6C34878D82A}">
                    <a16:rowId xmlns:a16="http://schemas.microsoft.com/office/drawing/2014/main" val="10003"/>
                  </a:ext>
                </a:extLst>
              </a:tr>
            </a:tbl>
          </a:graphicData>
        </a:graphic>
      </p:graphicFrame>
      <p:sp>
        <p:nvSpPr>
          <p:cNvPr id="6" name="Rectangle 5"/>
          <p:cNvSpPr/>
          <p:nvPr/>
        </p:nvSpPr>
        <p:spPr>
          <a:xfrm>
            <a:off x="939800" y="3585684"/>
            <a:ext cx="3907288" cy="400110"/>
          </a:xfrm>
          <a:prstGeom prst="rect">
            <a:avLst/>
          </a:prstGeom>
          <a:noFill/>
        </p:spPr>
        <p:txBody>
          <a:bodyPr wrap="none" lIns="91440" tIns="45720" rIns="91440" bIns="45720">
            <a:spAutoFit/>
          </a:bodyPr>
          <a:lstStyle/>
          <a:p>
            <a:r>
              <a:rPr lang="en-US" altLang="zh-CN" sz="2000" b="0" cap="none" spc="0" dirty="0">
                <a:ln w="0"/>
                <a:solidFill>
                  <a:schemeClr val="tx1"/>
                </a:solidFill>
                <a:effectLst>
                  <a:outerShdw blurRad="38100" dist="19050" dir="2700000" algn="tl" rotWithShape="0">
                    <a:schemeClr val="dk1">
                      <a:alpha val="40000"/>
                    </a:schemeClr>
                  </a:outerShdw>
                </a:effectLst>
              </a:rPr>
              <a:t>Deep</a:t>
            </a:r>
            <a:r>
              <a:rPr lang="en-US" altLang="zh-CN" sz="2000" dirty="0">
                <a:ln w="0"/>
                <a:effectLst>
                  <a:outerShdw blurRad="38100" dist="19050" dir="2700000" algn="tl" rotWithShape="0">
                    <a:schemeClr val="dk1">
                      <a:alpha val="40000"/>
                    </a:schemeClr>
                  </a:outerShdw>
                </a:effectLst>
              </a:rPr>
              <a:t>/Transformer-Based</a:t>
            </a:r>
            <a:r>
              <a:rPr lang="zh-CN" altLang="en-US" sz="2000" b="0" cap="none" spc="0" dirty="0">
                <a:ln w="0"/>
                <a:solidFill>
                  <a:schemeClr val="tx1"/>
                </a:solidFill>
                <a:effectLst>
                  <a:outerShdw blurRad="38100" dist="19050" dir="2700000" algn="tl" rotWithShape="0">
                    <a:schemeClr val="dk1">
                      <a:alpha val="40000"/>
                    </a:schemeClr>
                  </a:outerShdw>
                </a:effectLst>
              </a:rPr>
              <a:t> </a:t>
            </a:r>
            <a:r>
              <a:rPr lang="en-US" altLang="zh-CN" sz="2000" b="0" cap="none" spc="0" dirty="0">
                <a:ln w="0"/>
                <a:solidFill>
                  <a:schemeClr val="tx1"/>
                </a:solidFill>
                <a:effectLst>
                  <a:outerShdw blurRad="38100" dist="19050" dir="2700000" algn="tl" rotWithShape="0">
                    <a:schemeClr val="dk1">
                      <a:alpha val="40000"/>
                    </a:schemeClr>
                  </a:outerShdw>
                </a:effectLst>
              </a:rPr>
              <a:t>Models:</a:t>
            </a:r>
            <a:endParaRPr lang="en-US" sz="2000" b="0" cap="none" spc="0" dirty="0">
              <a:ln w="0"/>
              <a:solidFill>
                <a:schemeClr val="tx1"/>
              </a:solidFill>
              <a:effectLst>
                <a:outerShdw blurRad="38100" dist="19050" dir="2700000" algn="tl" rotWithShape="0">
                  <a:schemeClr val="dk1">
                    <a:alpha val="40000"/>
                  </a:schemeClr>
                </a:outerShdw>
              </a:effectLst>
            </a:endParaRPr>
          </a:p>
        </p:txBody>
      </p:sp>
      <p:sp>
        <p:nvSpPr>
          <p:cNvPr id="7" name="TextBox 6"/>
          <p:cNvSpPr txBox="1"/>
          <p:nvPr/>
        </p:nvSpPr>
        <p:spPr>
          <a:xfrm>
            <a:off x="7017589" y="4118013"/>
            <a:ext cx="5187111" cy="1231106"/>
          </a:xfrm>
          <a:prstGeom prst="rect">
            <a:avLst/>
          </a:prstGeom>
          <a:noFill/>
        </p:spPr>
        <p:txBody>
          <a:bodyPr wrap="square" rtlCol="0">
            <a:spAutoFit/>
          </a:bodyPr>
          <a:lstStyle/>
          <a:p>
            <a:r>
              <a:rPr lang="en-US" altLang="zh-CN" sz="2000" dirty="0"/>
              <a:t>Why</a:t>
            </a:r>
            <a:r>
              <a:rPr lang="zh-CN" altLang="en-US" sz="2000" dirty="0"/>
              <a:t> </a:t>
            </a:r>
            <a:r>
              <a:rPr lang="en-US" altLang="zh-CN" sz="2000" dirty="0"/>
              <a:t>select</a:t>
            </a:r>
            <a:r>
              <a:rPr lang="zh-CN" altLang="en-US" sz="2000" dirty="0"/>
              <a:t> </a:t>
            </a:r>
            <a:r>
              <a:rPr lang="en-US" altLang="zh-CN" sz="2000" dirty="0"/>
              <a:t>these</a:t>
            </a:r>
            <a:r>
              <a:rPr lang="zh-CN" altLang="en-US" sz="2000" dirty="0"/>
              <a:t> </a:t>
            </a:r>
            <a:r>
              <a:rPr lang="en-US" altLang="zh-CN" sz="2000" dirty="0"/>
              <a:t>models:</a:t>
            </a:r>
          </a:p>
          <a:p>
            <a:pPr marL="285750" indent="-285750">
              <a:buFont typeface="Arial" panose="020B0604020202090204" pitchFamily="34" charset="0"/>
              <a:buChar char="•"/>
            </a:pPr>
            <a:r>
              <a:rPr lang="en-US" dirty="0"/>
              <a:t>Capture semantic meaning of legal clauses</a:t>
            </a:r>
          </a:p>
          <a:p>
            <a:pPr marL="285750" indent="-285750">
              <a:buFont typeface="Arial" panose="020B0604020202090204" pitchFamily="34" charset="0"/>
              <a:buChar char="•"/>
            </a:pPr>
            <a:r>
              <a:rPr lang="en-US" dirty="0"/>
              <a:t>Model long-range dependencies and phrase-level interactions</a:t>
            </a:r>
          </a:p>
        </p:txBody>
      </p:sp>
      <p:sp>
        <p:nvSpPr>
          <p:cNvPr id="8" name="Rectangle 7"/>
          <p:cNvSpPr/>
          <p:nvPr/>
        </p:nvSpPr>
        <p:spPr>
          <a:xfrm>
            <a:off x="939800" y="1564937"/>
            <a:ext cx="1858201" cy="400110"/>
          </a:xfrm>
          <a:prstGeom prst="rect">
            <a:avLst/>
          </a:prstGeom>
          <a:noFill/>
        </p:spPr>
        <p:txBody>
          <a:bodyPr wrap="none" lIns="91440" tIns="45720" rIns="91440" bIns="45720">
            <a:spAutoFit/>
          </a:bodyPr>
          <a:lstStyle/>
          <a:p>
            <a:r>
              <a:rPr lang="en-US" altLang="zh-CN" sz="2000" b="0" cap="none" spc="0" dirty="0">
                <a:ln w="0"/>
                <a:solidFill>
                  <a:schemeClr val="tx1"/>
                </a:solidFill>
                <a:effectLst>
                  <a:outerShdw blurRad="38100" dist="19050" dir="2700000" algn="tl" rotWithShape="0">
                    <a:schemeClr val="dk1">
                      <a:alpha val="40000"/>
                    </a:schemeClr>
                  </a:outerShdw>
                </a:effectLst>
              </a:rPr>
              <a:t>Hybrid</a:t>
            </a:r>
            <a:r>
              <a:rPr lang="zh-CN" altLang="en-US" sz="2000" b="0" cap="none" spc="0" dirty="0">
                <a:ln w="0"/>
                <a:solidFill>
                  <a:schemeClr val="tx1"/>
                </a:solidFill>
                <a:effectLst>
                  <a:outerShdw blurRad="38100" dist="19050" dir="2700000" algn="tl" rotWithShape="0">
                    <a:schemeClr val="dk1">
                      <a:alpha val="40000"/>
                    </a:schemeClr>
                  </a:outerShdw>
                </a:effectLst>
              </a:rPr>
              <a:t> </a:t>
            </a:r>
            <a:r>
              <a:rPr lang="en-US" altLang="zh-CN" sz="2000" b="0" cap="none" spc="0" dirty="0">
                <a:ln w="0"/>
                <a:solidFill>
                  <a:schemeClr val="tx1"/>
                </a:solidFill>
                <a:effectLst>
                  <a:outerShdw blurRad="38100" dist="19050" dir="2700000" algn="tl" rotWithShape="0">
                    <a:schemeClr val="dk1">
                      <a:alpha val="40000"/>
                    </a:schemeClr>
                  </a:outerShdw>
                </a:effectLst>
              </a:rPr>
              <a:t>Models:</a:t>
            </a:r>
            <a:endParaRPr lang="en-US" sz="20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9" name="Table 8"/>
          <p:cNvGraphicFramePr>
            <a:graphicFrameLocks noGrp="1"/>
          </p:cNvGraphicFramePr>
          <p:nvPr/>
        </p:nvGraphicFramePr>
        <p:xfrm>
          <a:off x="939800" y="2042259"/>
          <a:ext cx="5880100" cy="1005840"/>
        </p:xfrm>
        <a:graphic>
          <a:graphicData uri="http://schemas.openxmlformats.org/drawingml/2006/table">
            <a:tbl>
              <a:tblPr firstRow="1" bandRow="1">
                <a:tableStyleId>{5940675A-B579-460E-94D1-54222C63F5DA}</a:tableStyleId>
              </a:tblPr>
              <a:tblGrid>
                <a:gridCol w="4191000">
                  <a:extLst>
                    <a:ext uri="{9D8B030D-6E8A-4147-A177-3AD203B41FA5}">
                      <a16:colId xmlns:a16="http://schemas.microsoft.com/office/drawing/2014/main" val="20000"/>
                    </a:ext>
                  </a:extLst>
                </a:gridCol>
                <a:gridCol w="1689100">
                  <a:extLst>
                    <a:ext uri="{9D8B030D-6E8A-4147-A177-3AD203B41FA5}">
                      <a16:colId xmlns:a16="http://schemas.microsoft.com/office/drawing/2014/main" val="20001"/>
                    </a:ext>
                  </a:extLst>
                </a:gridCol>
              </a:tblGrid>
              <a:tr h="327213">
                <a:tc>
                  <a:txBody>
                    <a:bodyPr/>
                    <a:lstStyle/>
                    <a:p>
                      <a:r>
                        <a:rPr lang="en-US" sz="1600" b="1" dirty="0"/>
                        <a:t>Models</a:t>
                      </a:r>
                    </a:p>
                  </a:txBody>
                  <a:tcPr/>
                </a:tc>
                <a:tc>
                  <a:txBody>
                    <a:bodyPr/>
                    <a:lstStyle/>
                    <a:p>
                      <a:r>
                        <a:rPr lang="en-US" altLang="zh-CN" sz="1600" b="1" dirty="0"/>
                        <a:t>Accuracy</a:t>
                      </a:r>
                      <a:r>
                        <a:rPr lang="zh-CN" altLang="en-US" sz="1600" b="1" dirty="0"/>
                        <a:t> </a:t>
                      </a:r>
                      <a:endParaRPr lang="en-US" sz="1600" b="1" dirty="0"/>
                    </a:p>
                  </a:txBody>
                  <a:tcPr/>
                </a:tc>
                <a:extLst>
                  <a:ext uri="{0D108BD9-81ED-4DB2-BD59-A6C34878D82A}">
                    <a16:rowId xmlns:a16="http://schemas.microsoft.com/office/drawing/2014/main" val="10000"/>
                  </a:ext>
                </a:extLst>
              </a:tr>
              <a:tr h="327213">
                <a:tc>
                  <a:txBody>
                    <a:bodyPr/>
                    <a:lstStyle/>
                    <a:p>
                      <a:r>
                        <a:rPr lang="en-US" altLang="zh-CN" sz="1600" dirty="0"/>
                        <a:t>Pre-Trained Sentence Transformer</a:t>
                      </a:r>
                      <a:r>
                        <a:rPr lang="zh-CN" altLang="en-US" sz="1600" dirty="0"/>
                        <a:t> </a:t>
                      </a:r>
                      <a:r>
                        <a:rPr lang="en-US" altLang="zh-CN" sz="1600" dirty="0"/>
                        <a:t>+</a:t>
                      </a:r>
                      <a:r>
                        <a:rPr lang="zh-CN" altLang="en-US" sz="1600" dirty="0"/>
                        <a:t> </a:t>
                      </a:r>
                      <a:r>
                        <a:rPr lang="en-US" altLang="zh-CN" sz="1600" dirty="0" err="1"/>
                        <a:t>XGBoost</a:t>
                      </a:r>
                      <a:endParaRPr lang="en-US" sz="1600" dirty="0"/>
                    </a:p>
                  </a:txBody>
                  <a:tcPr>
                    <a:solidFill>
                      <a:schemeClr val="accent4">
                        <a:lumMod val="20000"/>
                        <a:lumOff val="80000"/>
                      </a:schemeClr>
                    </a:solidFill>
                  </a:tcPr>
                </a:tc>
                <a:tc>
                  <a:txBody>
                    <a:bodyPr/>
                    <a:lstStyle/>
                    <a:p>
                      <a:r>
                        <a:rPr lang="en-US" altLang="zh-CN" sz="1600" dirty="0"/>
                        <a:t>97.28%</a:t>
                      </a:r>
                      <a:endParaRPr lang="en-US" sz="1600" dirty="0"/>
                    </a:p>
                  </a:txBody>
                  <a:tcPr>
                    <a:solidFill>
                      <a:schemeClr val="accent4">
                        <a:lumMod val="20000"/>
                        <a:lumOff val="80000"/>
                      </a:schemeClr>
                    </a:solidFill>
                  </a:tcPr>
                </a:tc>
                <a:extLst>
                  <a:ext uri="{0D108BD9-81ED-4DB2-BD59-A6C34878D82A}">
                    <a16:rowId xmlns:a16="http://schemas.microsoft.com/office/drawing/2014/main" val="10001"/>
                  </a:ext>
                </a:extLst>
              </a:tr>
              <a:tr h="327213">
                <a:tc>
                  <a:txBody>
                    <a:bodyPr/>
                    <a:lstStyle/>
                    <a:p>
                      <a:r>
                        <a:rPr lang="en-US" altLang="zh-CN" sz="1600" dirty="0"/>
                        <a:t>Sentence Transformer</a:t>
                      </a:r>
                      <a:r>
                        <a:rPr lang="zh-CN" altLang="en-US" sz="1600" dirty="0"/>
                        <a:t> </a:t>
                      </a:r>
                      <a:r>
                        <a:rPr lang="en-US" altLang="zh-CN" sz="1600" dirty="0"/>
                        <a:t>+</a:t>
                      </a:r>
                      <a:r>
                        <a:rPr lang="zh-CN" altLang="en-US" sz="1600" dirty="0"/>
                        <a:t> </a:t>
                      </a:r>
                      <a:r>
                        <a:rPr lang="en-US" altLang="zh-CN" sz="1600" dirty="0"/>
                        <a:t>Random</a:t>
                      </a:r>
                      <a:r>
                        <a:rPr lang="zh-CN" altLang="en-US" sz="1600" dirty="0"/>
                        <a:t> </a:t>
                      </a:r>
                      <a:r>
                        <a:rPr lang="en-US" altLang="zh-CN" sz="1600" dirty="0"/>
                        <a:t>Forest</a:t>
                      </a:r>
                      <a:endParaRPr lang="en-US" sz="1600" dirty="0"/>
                    </a:p>
                  </a:txBody>
                  <a:tcPr/>
                </a:tc>
                <a:tc>
                  <a:txBody>
                    <a:bodyPr/>
                    <a:lstStyle/>
                    <a:p>
                      <a:r>
                        <a:rPr lang="en-US" altLang="zh-CN" sz="1600" dirty="0"/>
                        <a:t>94.09%</a:t>
                      </a:r>
                      <a:endParaRPr lang="en-US" sz="1600" dirty="0"/>
                    </a:p>
                  </a:txBody>
                  <a:tcPr/>
                </a:tc>
                <a:extLst>
                  <a:ext uri="{0D108BD9-81ED-4DB2-BD59-A6C34878D82A}">
                    <a16:rowId xmlns:a16="http://schemas.microsoft.com/office/drawing/2014/main" val="10002"/>
                  </a:ext>
                </a:extLst>
              </a:tr>
            </a:tbl>
          </a:graphicData>
        </a:graphic>
      </p:graphicFrame>
      <p:sp>
        <p:nvSpPr>
          <p:cNvPr id="10" name="TextBox 9"/>
          <p:cNvSpPr txBox="1"/>
          <p:nvPr/>
        </p:nvSpPr>
        <p:spPr>
          <a:xfrm>
            <a:off x="7017589" y="2053451"/>
            <a:ext cx="4430622" cy="954107"/>
          </a:xfrm>
          <a:prstGeom prst="rect">
            <a:avLst/>
          </a:prstGeom>
          <a:noFill/>
        </p:spPr>
        <p:txBody>
          <a:bodyPr wrap="square" rtlCol="0">
            <a:spAutoFit/>
          </a:bodyPr>
          <a:lstStyle/>
          <a:p>
            <a:r>
              <a:rPr lang="en-US" altLang="zh-CN" sz="2000" dirty="0"/>
              <a:t>Why</a:t>
            </a:r>
            <a:r>
              <a:rPr lang="zh-CN" altLang="en-US" sz="2000" dirty="0"/>
              <a:t> </a:t>
            </a:r>
            <a:r>
              <a:rPr lang="en-US" altLang="zh-CN" sz="2000" dirty="0"/>
              <a:t>select</a:t>
            </a:r>
            <a:r>
              <a:rPr lang="zh-CN" altLang="en-US" sz="2000" dirty="0"/>
              <a:t> </a:t>
            </a:r>
            <a:r>
              <a:rPr lang="en-US" altLang="zh-CN" sz="2000" dirty="0"/>
              <a:t>these</a:t>
            </a:r>
            <a:r>
              <a:rPr lang="zh-CN" altLang="en-US" sz="2000" dirty="0"/>
              <a:t> </a:t>
            </a:r>
            <a:r>
              <a:rPr lang="en-US" altLang="zh-CN" sz="2000" dirty="0"/>
              <a:t>models:</a:t>
            </a:r>
          </a:p>
          <a:p>
            <a:pPr marL="285750" indent="-285750">
              <a:buFont typeface="Arial" panose="020B0604020202090204" pitchFamily="34" charset="0"/>
              <a:buChar char="•"/>
            </a:pPr>
            <a:r>
              <a:rPr lang="en-US" altLang="zh-CN" dirty="0"/>
              <a:t>Retest</a:t>
            </a:r>
            <a:r>
              <a:rPr lang="zh-CN" altLang="en-US" dirty="0"/>
              <a:t> </a:t>
            </a:r>
            <a:r>
              <a:rPr lang="en-US" altLang="zh-CN" dirty="0"/>
              <a:t>last</a:t>
            </a:r>
            <a:r>
              <a:rPr lang="zh-CN" altLang="en-US" dirty="0"/>
              <a:t> </a:t>
            </a:r>
            <a:r>
              <a:rPr lang="en-US" altLang="zh-CN" dirty="0"/>
              <a:t>group</a:t>
            </a:r>
            <a:r>
              <a:rPr lang="zh-CN" altLang="en-US" dirty="0"/>
              <a:t> </a:t>
            </a:r>
            <a:r>
              <a:rPr lang="en-US" altLang="zh-CN" dirty="0"/>
              <a:t>model</a:t>
            </a:r>
            <a:r>
              <a:rPr lang="zh-CN" altLang="en-US" dirty="0"/>
              <a:t> </a:t>
            </a:r>
            <a:r>
              <a:rPr lang="en-US" altLang="zh-CN" dirty="0"/>
              <a:t>on</a:t>
            </a:r>
            <a:r>
              <a:rPr lang="zh-CN" altLang="en-US" dirty="0"/>
              <a:t> </a:t>
            </a:r>
            <a:r>
              <a:rPr lang="en-US" altLang="zh-CN" dirty="0"/>
              <a:t>larger</a:t>
            </a:r>
            <a:r>
              <a:rPr lang="zh-CN" altLang="en-US" dirty="0"/>
              <a:t> </a:t>
            </a:r>
            <a:r>
              <a:rPr lang="en-US" altLang="zh-CN" dirty="0"/>
              <a:t>data</a:t>
            </a:r>
          </a:p>
          <a:p>
            <a:pPr marL="285750" indent="-285750">
              <a:buFont typeface="Arial" panose="020B0604020202090204" pitchFamily="34" charset="0"/>
              <a:buChar char="•"/>
            </a:pPr>
            <a:r>
              <a:rPr lang="en-US" altLang="zh-CN" dirty="0"/>
              <a:t>Semantic</a:t>
            </a:r>
            <a:r>
              <a:rPr lang="zh-CN" altLang="en-US" dirty="0"/>
              <a:t> </a:t>
            </a:r>
            <a:r>
              <a:rPr lang="en-US" altLang="zh-CN" dirty="0"/>
              <a:t>embedding</a:t>
            </a:r>
            <a:r>
              <a:rPr lang="zh-CN" altLang="en-US" dirty="0"/>
              <a:t> </a:t>
            </a:r>
            <a:r>
              <a:rPr lang="en-US" altLang="zh-CN" dirty="0"/>
              <a:t>for</a:t>
            </a:r>
            <a:r>
              <a:rPr lang="zh-CN" altLang="en-US" dirty="0"/>
              <a:t> </a:t>
            </a:r>
            <a:r>
              <a:rPr lang="en-US" altLang="zh-CN" dirty="0"/>
              <a:t>text</a:t>
            </a:r>
            <a:r>
              <a:rPr lang="zh-CN" altLang="en-US" dirty="0"/>
              <a:t> </a:t>
            </a:r>
            <a:r>
              <a:rPr lang="en-US" altLang="zh-CN" dirty="0"/>
              <a:t>(but</a:t>
            </a:r>
            <a:r>
              <a:rPr lang="zh-CN" altLang="en-US" dirty="0"/>
              <a:t> </a:t>
            </a:r>
            <a:r>
              <a:rPr lang="en-US" altLang="zh-CN" dirty="0"/>
              <a:t>static)</a:t>
            </a:r>
            <a:endParaRPr lang="en-US" dirty="0"/>
          </a:p>
        </p:txBody>
      </p:sp>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97742" y="719844"/>
            <a:ext cx="2451890"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Deal</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B</a:t>
            </a:r>
            <a:r>
              <a:rPr lang="en-US" altLang="zh-CN" sz="3200" dirty="0">
                <a:ln w="0"/>
                <a:effectLst>
                  <a:outerShdw blurRad="38100" dist="19050" dir="2700000" algn="tl" rotWithShape="0">
                    <a:schemeClr val="dk1">
                      <a:alpha val="40000"/>
                    </a:schemeClr>
                  </a:outerShdw>
                </a:effectLst>
              </a:rPr>
              <a:t>reaker</a:t>
            </a:r>
            <a:endParaRPr lang="en-US" sz="32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5" name="Table 4"/>
          <p:cNvGraphicFramePr>
            <a:graphicFrameLocks noGrp="1"/>
          </p:cNvGraphicFramePr>
          <p:nvPr/>
        </p:nvGraphicFramePr>
        <p:xfrm>
          <a:off x="1496233" y="1305077"/>
          <a:ext cx="8849549" cy="2589860"/>
        </p:xfrm>
        <a:graphic>
          <a:graphicData uri="http://schemas.openxmlformats.org/drawingml/2006/table">
            <a:tbl>
              <a:tblPr>
                <a:tableStyleId>{5940675A-B579-460E-94D1-54222C63F5DA}</a:tableStyleId>
              </a:tblPr>
              <a:tblGrid>
                <a:gridCol w="2213618">
                  <a:extLst>
                    <a:ext uri="{9D8B030D-6E8A-4147-A177-3AD203B41FA5}">
                      <a16:colId xmlns:a16="http://schemas.microsoft.com/office/drawing/2014/main" val="20000"/>
                    </a:ext>
                  </a:extLst>
                </a:gridCol>
                <a:gridCol w="6635931">
                  <a:extLst>
                    <a:ext uri="{9D8B030D-6E8A-4147-A177-3AD203B41FA5}">
                      <a16:colId xmlns:a16="http://schemas.microsoft.com/office/drawing/2014/main" val="20001"/>
                    </a:ext>
                  </a:extLst>
                </a:gridCol>
              </a:tblGrid>
              <a:tr h="167568">
                <a:tc>
                  <a:txBody>
                    <a:bodyPr/>
                    <a:lstStyle/>
                    <a:p>
                      <a:pPr algn="l" fontAlgn="t">
                        <a:buNone/>
                      </a:pPr>
                      <a:r>
                        <a:rPr lang="en-US" sz="900" b="1" u="none" strike="noStrike" dirty="0">
                          <a:solidFill>
                            <a:srgbClr val="000000"/>
                          </a:solidFill>
                          <a:effectLst/>
                        </a:rPr>
                        <a:t>1. Confidentiality Obligations</a:t>
                      </a:r>
                      <a:endParaRPr lang="en-US" sz="900" b="1" i="0" u="none" strike="noStrike" dirty="0">
                        <a:solidFill>
                          <a:srgbClr val="000000"/>
                        </a:solidFill>
                        <a:effectLst/>
                        <a:latin typeface="Calibri" panose="020F0502020204030204" pitchFamily="34" charset="0"/>
                      </a:endParaRPr>
                    </a:p>
                  </a:txBody>
                  <a:tcPr marL="4893" marR="4893" marT="4893" marB="0" anchor="ctr"/>
                </a:tc>
                <a:tc>
                  <a:txBody>
                    <a:bodyPr/>
                    <a:lstStyle/>
                    <a:p>
                      <a:pPr algn="l" fontAlgn="t">
                        <a:buNone/>
                      </a:pPr>
                      <a:r>
                        <a:rPr lang="en-US" sz="900" b="1" u="none" strike="noStrike" dirty="0">
                          <a:solidFill>
                            <a:srgbClr val="000000"/>
                          </a:solidFill>
                          <a:effectLst/>
                        </a:rPr>
                        <a:t>Dealbreakers</a:t>
                      </a:r>
                      <a:r>
                        <a:rPr lang="en-US" sz="900" b="0" u="none" strike="noStrike" dirty="0">
                          <a:solidFill>
                            <a:srgbClr val="000000"/>
                          </a:solidFill>
                          <a:effectLst/>
                        </a:rPr>
                        <a:t>: "Unilateral", "One-Way", "One Way", "company ("Disclosing Party")", "company ("Discloser")", "corporation  ("Disclosing Party")", "corporation ("Discloser")",  "LLC  ("Disclosing Party")", "LLC ("Discloser")",  "Inc.  ("Disclosing Party")", "Inc. ("Discloser")",  "Incorporated  ("Disclosing Party")", "Incorporated ("Discloser")", "Co.  ("Disclosing Party")", "Co. ("Discloser")”……</a:t>
                      </a:r>
                      <a:endParaRPr lang="en-US" sz="900" b="0" i="0" u="none" strike="noStrike" dirty="0">
                        <a:solidFill>
                          <a:srgbClr val="000000"/>
                        </a:solidFill>
                        <a:effectLst/>
                        <a:latin typeface="Calibri" panose="020F0502020204030204" pitchFamily="34" charset="0"/>
                      </a:endParaRPr>
                    </a:p>
                  </a:txBody>
                  <a:tcPr marL="4893" marR="4893" marT="4893" marB="0" anchor="ctr"/>
                </a:tc>
                <a:extLst>
                  <a:ext uri="{0D108BD9-81ED-4DB2-BD59-A6C34878D82A}">
                    <a16:rowId xmlns:a16="http://schemas.microsoft.com/office/drawing/2014/main" val="10000"/>
                  </a:ext>
                </a:extLst>
              </a:tr>
              <a:tr h="234855">
                <a:tc>
                  <a:txBody>
                    <a:bodyPr/>
                    <a:lstStyle/>
                    <a:p>
                      <a:pPr algn="l" fontAlgn="t">
                        <a:buNone/>
                      </a:pPr>
                      <a:r>
                        <a:rPr lang="en-US" sz="900" b="1" u="none" strike="noStrike" dirty="0">
                          <a:solidFill>
                            <a:srgbClr val="000000"/>
                          </a:solidFill>
                          <a:effectLst/>
                        </a:rPr>
                        <a:t>2. Remedies </a:t>
                      </a:r>
                      <a:endParaRPr lang="en-US" sz="900" b="1" i="0" u="none" strike="noStrike" dirty="0">
                        <a:solidFill>
                          <a:srgbClr val="000000"/>
                        </a:solidFill>
                        <a:effectLst/>
                        <a:latin typeface="Calibri" panose="020F0502020204030204" pitchFamily="34" charset="0"/>
                      </a:endParaRPr>
                    </a:p>
                  </a:txBody>
                  <a:tcPr marL="4893" marR="4893" marT="4893" marB="0" anchor="ctr"/>
                </a:tc>
                <a:tc>
                  <a:txBody>
                    <a:bodyPr/>
                    <a:lstStyle/>
                    <a:p>
                      <a:pPr algn="l" fontAlgn="t">
                        <a:buNone/>
                      </a:pPr>
                      <a:r>
                        <a:rPr lang="en-US" sz="900" b="0" u="none" strike="noStrike" dirty="0">
                          <a:solidFill>
                            <a:srgbClr val="000000"/>
                          </a:solidFill>
                          <a:effectLst/>
                        </a:rPr>
                        <a:t>Note: This will flag as a dealbreaker only if the following keywords are NOT found: "injunction", "injunctive", "equitable"</a:t>
                      </a:r>
                      <a:endParaRPr lang="en-US" sz="900" b="0" i="0" u="none" strike="noStrike" dirty="0">
                        <a:solidFill>
                          <a:srgbClr val="000000"/>
                        </a:solidFill>
                        <a:effectLst/>
                        <a:latin typeface="Calibri" panose="020F0502020204030204" pitchFamily="34" charset="0"/>
                      </a:endParaRPr>
                    </a:p>
                  </a:txBody>
                  <a:tcPr marL="4893" marR="4893" marT="4893" marB="0" anchor="ctr"/>
                </a:tc>
                <a:extLst>
                  <a:ext uri="{0D108BD9-81ED-4DB2-BD59-A6C34878D82A}">
                    <a16:rowId xmlns:a16="http://schemas.microsoft.com/office/drawing/2014/main" val="10001"/>
                  </a:ext>
                </a:extLst>
              </a:tr>
              <a:tr h="186105">
                <a:tc>
                  <a:txBody>
                    <a:bodyPr/>
                    <a:lstStyle/>
                    <a:p>
                      <a:pPr algn="l" fontAlgn="t">
                        <a:buNone/>
                      </a:pPr>
                      <a:r>
                        <a:rPr lang="en-US" sz="900" b="1" u="none" strike="noStrike" dirty="0">
                          <a:solidFill>
                            <a:srgbClr val="000000"/>
                          </a:solidFill>
                          <a:effectLst/>
                        </a:rPr>
                        <a:t>3. Privacy</a:t>
                      </a:r>
                      <a:endParaRPr lang="en-US" sz="900" b="1" i="0" u="none" strike="noStrike" dirty="0">
                        <a:solidFill>
                          <a:srgbClr val="000000"/>
                        </a:solidFill>
                        <a:effectLst/>
                        <a:latin typeface="Calibri" panose="020F0502020204030204" pitchFamily="34" charset="0"/>
                      </a:endParaRPr>
                    </a:p>
                  </a:txBody>
                  <a:tcPr marL="4893" marR="4893" marT="4893" marB="0" anchor="ctr"/>
                </a:tc>
                <a:tc>
                  <a:txBody>
                    <a:bodyPr/>
                    <a:lstStyle/>
                    <a:p>
                      <a:pPr algn="l" fontAlgn="t">
                        <a:buNone/>
                      </a:pPr>
                      <a:r>
                        <a:rPr lang="en-US" sz="900" b="1" u="none" strike="noStrike" dirty="0">
                          <a:solidFill>
                            <a:srgbClr val="000000"/>
                          </a:solidFill>
                          <a:effectLst/>
                        </a:rPr>
                        <a:t>Dealbreakers</a:t>
                      </a:r>
                      <a:r>
                        <a:rPr lang="en-US" sz="900" b="0" u="none" strike="noStrike" dirty="0">
                          <a:solidFill>
                            <a:srgbClr val="000000"/>
                          </a:solidFill>
                          <a:effectLst/>
                        </a:rPr>
                        <a:t>: "Personal Data", "Personal Information", "PII", "GDPR", "CCPA", "CPRA", "Privacy", </a:t>
                      </a:r>
                      <a:endParaRPr lang="en-US" sz="900" b="0" i="0" u="none" strike="noStrike" dirty="0">
                        <a:solidFill>
                          <a:srgbClr val="000000"/>
                        </a:solidFill>
                        <a:effectLst/>
                        <a:latin typeface="Calibri" panose="020F0502020204030204" pitchFamily="34" charset="0"/>
                      </a:endParaRPr>
                    </a:p>
                  </a:txBody>
                  <a:tcPr marL="4893" marR="4893" marT="4893" marB="0" anchor="ctr"/>
                </a:tc>
                <a:extLst>
                  <a:ext uri="{0D108BD9-81ED-4DB2-BD59-A6C34878D82A}">
                    <a16:rowId xmlns:a16="http://schemas.microsoft.com/office/drawing/2014/main" val="10002"/>
                  </a:ext>
                </a:extLst>
              </a:tr>
              <a:tr h="280521">
                <a:tc>
                  <a:txBody>
                    <a:bodyPr/>
                    <a:lstStyle/>
                    <a:p>
                      <a:pPr algn="l" fontAlgn="t">
                        <a:buNone/>
                      </a:pPr>
                      <a:r>
                        <a:rPr lang="en-US" sz="900" b="1" u="none" strike="noStrike" dirty="0">
                          <a:solidFill>
                            <a:srgbClr val="000000"/>
                          </a:solidFill>
                          <a:effectLst/>
                        </a:rPr>
                        <a:t>4. Indirect Damages Waiver</a:t>
                      </a:r>
                      <a:endParaRPr lang="en-US" sz="900" b="1" i="0" u="none" strike="noStrike" dirty="0">
                        <a:solidFill>
                          <a:srgbClr val="000000"/>
                        </a:solidFill>
                        <a:effectLst/>
                        <a:latin typeface="Calibri" panose="020F0502020204030204" pitchFamily="34" charset="0"/>
                      </a:endParaRPr>
                    </a:p>
                  </a:txBody>
                  <a:tcPr marL="4893" marR="4893" marT="4893" marB="0" anchor="ctr"/>
                </a:tc>
                <a:tc>
                  <a:txBody>
                    <a:bodyPr/>
                    <a:lstStyle/>
                    <a:p>
                      <a:pPr algn="l" fontAlgn="t">
                        <a:buNone/>
                      </a:pPr>
                      <a:r>
                        <a:rPr lang="en-US" sz="900" b="1" u="none" strike="noStrike" dirty="0">
                          <a:solidFill>
                            <a:srgbClr val="000000"/>
                          </a:solidFill>
                          <a:effectLst/>
                        </a:rPr>
                        <a:t>Dealbreakers</a:t>
                      </a:r>
                      <a:r>
                        <a:rPr lang="en-US" sz="900" b="0" u="none" strike="noStrike" dirty="0">
                          <a:solidFill>
                            <a:srgbClr val="000000"/>
                          </a:solidFill>
                          <a:effectLst/>
                        </a:rPr>
                        <a:t>: "special, incidental, indirect or consequential damages", "punitive", "exemplary", "consequential", "indirect", "incidental"</a:t>
                      </a:r>
                      <a:endParaRPr lang="en-US" sz="900" b="0" i="0" u="none" strike="noStrike" dirty="0">
                        <a:solidFill>
                          <a:srgbClr val="000000"/>
                        </a:solidFill>
                        <a:effectLst/>
                        <a:latin typeface="Calibri" panose="020F0502020204030204" pitchFamily="34" charset="0"/>
                      </a:endParaRPr>
                    </a:p>
                  </a:txBody>
                  <a:tcPr marL="4893" marR="4893" marT="4893" marB="0" anchor="ctr"/>
                </a:tc>
                <a:extLst>
                  <a:ext uri="{0D108BD9-81ED-4DB2-BD59-A6C34878D82A}">
                    <a16:rowId xmlns:a16="http://schemas.microsoft.com/office/drawing/2014/main" val="10003"/>
                  </a:ext>
                </a:extLst>
              </a:tr>
              <a:tr h="305633">
                <a:tc>
                  <a:txBody>
                    <a:bodyPr/>
                    <a:lstStyle/>
                    <a:p>
                      <a:pPr algn="l" fontAlgn="t">
                        <a:buNone/>
                      </a:pPr>
                      <a:r>
                        <a:rPr lang="en-US" sz="900" b="1" u="none" strike="noStrike" dirty="0">
                          <a:solidFill>
                            <a:srgbClr val="000000"/>
                          </a:solidFill>
                          <a:effectLst/>
                        </a:rPr>
                        <a:t>5. Non-competition/circumvention</a:t>
                      </a:r>
                      <a:endParaRPr lang="en-US" sz="900" b="1" i="0" u="none" strike="noStrike" dirty="0">
                        <a:solidFill>
                          <a:srgbClr val="000000"/>
                        </a:solidFill>
                        <a:effectLst/>
                        <a:latin typeface="Calibri" panose="020F0502020204030204" pitchFamily="34" charset="0"/>
                      </a:endParaRPr>
                    </a:p>
                  </a:txBody>
                  <a:tcPr marL="4893" marR="4893" marT="4893" marB="0" anchor="ctr"/>
                </a:tc>
                <a:tc>
                  <a:txBody>
                    <a:bodyPr/>
                    <a:lstStyle/>
                    <a:p>
                      <a:pPr algn="l" fontAlgn="t">
                        <a:buNone/>
                      </a:pPr>
                      <a:r>
                        <a:rPr lang="en-US" sz="900" b="1" u="none" strike="noStrike" dirty="0">
                          <a:solidFill>
                            <a:srgbClr val="000000"/>
                          </a:solidFill>
                          <a:effectLst/>
                        </a:rPr>
                        <a:t>Dealbreakers</a:t>
                      </a:r>
                      <a:r>
                        <a:rPr lang="en-US" sz="900" b="0" u="none" strike="noStrike" dirty="0">
                          <a:solidFill>
                            <a:srgbClr val="000000"/>
                          </a:solidFill>
                          <a:effectLst/>
                        </a:rPr>
                        <a:t>: "compete", "competition", "non-compete", "non-competition", "non compete", "non competition", "circumvent", "circumvention",</a:t>
                      </a:r>
                      <a:endParaRPr lang="en-US" sz="900" b="0" i="0" u="none" strike="noStrike" dirty="0">
                        <a:solidFill>
                          <a:srgbClr val="000000"/>
                        </a:solidFill>
                        <a:effectLst/>
                        <a:latin typeface="Calibri" panose="020F0502020204030204" pitchFamily="34" charset="0"/>
                      </a:endParaRPr>
                    </a:p>
                  </a:txBody>
                  <a:tcPr marL="4893" marR="4893" marT="4893" marB="0" anchor="ctr"/>
                </a:tc>
                <a:extLst>
                  <a:ext uri="{0D108BD9-81ED-4DB2-BD59-A6C34878D82A}">
                    <a16:rowId xmlns:a16="http://schemas.microsoft.com/office/drawing/2014/main" val="10004"/>
                  </a:ext>
                </a:extLst>
              </a:tr>
              <a:tr h="328246">
                <a:tc>
                  <a:txBody>
                    <a:bodyPr/>
                    <a:lstStyle/>
                    <a:p>
                      <a:pPr algn="l" fontAlgn="t">
                        <a:buNone/>
                      </a:pPr>
                      <a:r>
                        <a:rPr lang="en-US" sz="900" b="1" u="none" strike="noStrike">
                          <a:solidFill>
                            <a:srgbClr val="000000"/>
                          </a:solidFill>
                          <a:effectLst/>
                        </a:rPr>
                        <a:t>6. Non-solicitation</a:t>
                      </a:r>
                      <a:endParaRPr lang="en-US" sz="900" b="1" i="0" u="none" strike="noStrike">
                        <a:solidFill>
                          <a:srgbClr val="000000"/>
                        </a:solidFill>
                        <a:effectLst/>
                        <a:latin typeface="Calibri" panose="020F0502020204030204" pitchFamily="34" charset="0"/>
                      </a:endParaRPr>
                    </a:p>
                  </a:txBody>
                  <a:tcPr marL="4893" marR="4893" marT="4893" marB="0" anchor="ctr"/>
                </a:tc>
                <a:tc>
                  <a:txBody>
                    <a:bodyPr/>
                    <a:lstStyle/>
                    <a:p>
                      <a:pPr algn="l" fontAlgn="t">
                        <a:buNone/>
                      </a:pPr>
                      <a:r>
                        <a:rPr lang="en-US" sz="900" b="1" u="none" strike="noStrike" dirty="0">
                          <a:solidFill>
                            <a:srgbClr val="000000"/>
                          </a:solidFill>
                          <a:effectLst/>
                        </a:rPr>
                        <a:t>Dealbreakers</a:t>
                      </a:r>
                      <a:r>
                        <a:rPr lang="en-US" sz="900" b="0" u="none" strike="noStrike" dirty="0">
                          <a:solidFill>
                            <a:srgbClr val="000000"/>
                          </a:solidFill>
                          <a:effectLst/>
                        </a:rPr>
                        <a:t>: "non-solicitation", "solicit", "non-solicit", "non-servicing",   "</a:t>
                      </a:r>
                      <a:r>
                        <a:rPr lang="en-US" sz="900" b="0" u="none" strike="noStrike" dirty="0" err="1">
                          <a:solidFill>
                            <a:srgbClr val="000000"/>
                          </a:solidFill>
                          <a:effectLst/>
                        </a:rPr>
                        <a:t>nonsolicitation</a:t>
                      </a:r>
                      <a:r>
                        <a:rPr lang="en-US" sz="900" b="0" u="none" strike="noStrike" dirty="0">
                          <a:solidFill>
                            <a:srgbClr val="000000"/>
                          </a:solidFill>
                          <a:effectLst/>
                        </a:rPr>
                        <a:t>", "</a:t>
                      </a:r>
                      <a:r>
                        <a:rPr lang="en-US" sz="900" b="0" u="none" strike="noStrike" dirty="0" err="1">
                          <a:solidFill>
                            <a:srgbClr val="000000"/>
                          </a:solidFill>
                          <a:effectLst/>
                        </a:rPr>
                        <a:t>nonsolicit</a:t>
                      </a:r>
                      <a:r>
                        <a:rPr lang="en-US" sz="900" b="0" u="none" strike="noStrike" dirty="0">
                          <a:solidFill>
                            <a:srgbClr val="000000"/>
                          </a:solidFill>
                          <a:effectLst/>
                        </a:rPr>
                        <a:t>", "</a:t>
                      </a:r>
                      <a:r>
                        <a:rPr lang="en-US" sz="900" b="0" u="none" strike="noStrike" dirty="0" err="1">
                          <a:solidFill>
                            <a:srgbClr val="000000"/>
                          </a:solidFill>
                          <a:effectLst/>
                        </a:rPr>
                        <a:t>nonservicing</a:t>
                      </a:r>
                      <a:r>
                        <a:rPr lang="en-US" sz="900" b="0" u="none" strike="noStrike" dirty="0">
                          <a:solidFill>
                            <a:srgbClr val="000000"/>
                          </a:solidFill>
                          <a:effectLst/>
                        </a:rPr>
                        <a:t>",  "solicit",  "non solicitation", "non solicit", "non servicing",  "no solicit", "no-solicit", "induce", "sever"</a:t>
                      </a:r>
                      <a:endParaRPr lang="en-US" sz="900" b="0" i="0" u="none" strike="noStrike" dirty="0">
                        <a:solidFill>
                          <a:srgbClr val="000000"/>
                        </a:solidFill>
                        <a:effectLst/>
                        <a:latin typeface="Calibri" panose="020F0502020204030204" pitchFamily="34" charset="0"/>
                      </a:endParaRPr>
                    </a:p>
                  </a:txBody>
                  <a:tcPr marL="4893" marR="4893" marT="4893" marB="0" anchor="ctr"/>
                </a:tc>
                <a:extLst>
                  <a:ext uri="{0D108BD9-81ED-4DB2-BD59-A6C34878D82A}">
                    <a16:rowId xmlns:a16="http://schemas.microsoft.com/office/drawing/2014/main" val="10005"/>
                  </a:ext>
                </a:extLst>
              </a:tr>
              <a:tr h="304800">
                <a:tc>
                  <a:txBody>
                    <a:bodyPr/>
                    <a:lstStyle/>
                    <a:p>
                      <a:pPr algn="l" fontAlgn="t">
                        <a:buNone/>
                      </a:pPr>
                      <a:r>
                        <a:rPr lang="en-US" sz="900" b="1" u="none" strike="noStrike">
                          <a:solidFill>
                            <a:srgbClr val="000000"/>
                          </a:solidFill>
                          <a:effectLst/>
                        </a:rPr>
                        <a:t>7. Indemnification</a:t>
                      </a:r>
                      <a:endParaRPr lang="en-US" sz="900" b="1" i="0" u="none" strike="noStrike">
                        <a:solidFill>
                          <a:srgbClr val="000000"/>
                        </a:solidFill>
                        <a:effectLst/>
                        <a:latin typeface="Calibri" panose="020F0502020204030204" pitchFamily="34" charset="0"/>
                      </a:endParaRPr>
                    </a:p>
                  </a:txBody>
                  <a:tcPr marL="4893" marR="4893" marT="4893" marB="0" anchor="ctr"/>
                </a:tc>
                <a:tc>
                  <a:txBody>
                    <a:bodyPr/>
                    <a:lstStyle/>
                    <a:p>
                      <a:pPr algn="l" fontAlgn="t">
                        <a:buNone/>
                      </a:pPr>
                      <a:r>
                        <a:rPr lang="en-US" sz="900" b="1" u="none" strike="noStrike" dirty="0">
                          <a:solidFill>
                            <a:srgbClr val="000000"/>
                          </a:solidFill>
                          <a:effectLst/>
                        </a:rPr>
                        <a:t>Dealbreakers</a:t>
                      </a:r>
                      <a:r>
                        <a:rPr lang="en-US" sz="900" b="0" u="none" strike="noStrike" dirty="0">
                          <a:solidFill>
                            <a:srgbClr val="000000"/>
                          </a:solidFill>
                          <a:effectLst/>
                        </a:rPr>
                        <a:t>: "indemnification", "indemnity", "hold-harmless", "hold harmless", "indemnify", indemnified", "indemnifying", "defend"</a:t>
                      </a:r>
                      <a:endParaRPr lang="en-US" sz="900" b="0" i="0" u="none" strike="noStrike" dirty="0">
                        <a:solidFill>
                          <a:srgbClr val="000000"/>
                        </a:solidFill>
                        <a:effectLst/>
                        <a:latin typeface="Calibri" panose="020F0502020204030204" pitchFamily="34" charset="0"/>
                      </a:endParaRPr>
                    </a:p>
                  </a:txBody>
                  <a:tcPr marL="4893" marR="4893" marT="4893" marB="0" anchor="ctr"/>
                </a:tc>
                <a:extLst>
                  <a:ext uri="{0D108BD9-81ED-4DB2-BD59-A6C34878D82A}">
                    <a16:rowId xmlns:a16="http://schemas.microsoft.com/office/drawing/2014/main" val="10006"/>
                  </a:ext>
                </a:extLst>
              </a:tr>
              <a:tr h="187569">
                <a:tc>
                  <a:txBody>
                    <a:bodyPr/>
                    <a:lstStyle/>
                    <a:p>
                      <a:pPr algn="l" fontAlgn="t">
                        <a:buNone/>
                      </a:pPr>
                      <a:r>
                        <a:rPr lang="en-US" sz="900" b="1" u="none" strike="noStrike">
                          <a:solidFill>
                            <a:srgbClr val="000000"/>
                          </a:solidFill>
                          <a:effectLst/>
                        </a:rPr>
                        <a:t>8. Governing Law</a:t>
                      </a:r>
                      <a:endParaRPr lang="en-US" sz="900" b="1" i="0" u="none" strike="noStrike">
                        <a:solidFill>
                          <a:srgbClr val="000000"/>
                        </a:solidFill>
                        <a:effectLst/>
                        <a:latin typeface="Calibri" panose="020F0502020204030204" pitchFamily="34" charset="0"/>
                      </a:endParaRPr>
                    </a:p>
                  </a:txBody>
                  <a:tcPr marL="4893" marR="4893" marT="4893" marB="0" anchor="ctr"/>
                </a:tc>
                <a:tc>
                  <a:txBody>
                    <a:bodyPr/>
                    <a:lstStyle/>
                    <a:p>
                      <a:pPr algn="l" fontAlgn="t">
                        <a:buNone/>
                      </a:pPr>
                      <a:r>
                        <a:rPr lang="en-US" sz="900" b="1" u="none" strike="noStrike" dirty="0">
                          <a:solidFill>
                            <a:srgbClr val="000000"/>
                          </a:solidFill>
                          <a:effectLst/>
                        </a:rPr>
                        <a:t>Dealbreakers</a:t>
                      </a:r>
                      <a:r>
                        <a:rPr lang="en-US" sz="900" b="0" u="none" strike="noStrike" dirty="0">
                          <a:solidFill>
                            <a:srgbClr val="000000"/>
                          </a:solidFill>
                          <a:effectLst/>
                        </a:rPr>
                        <a:t>: "Texas", "Italy", "Italian", "Massachusetts", "Louisiana"</a:t>
                      </a:r>
                      <a:endParaRPr lang="en-US" sz="900" b="0" i="0" u="none" strike="noStrike" dirty="0">
                        <a:solidFill>
                          <a:srgbClr val="000000"/>
                        </a:solidFill>
                        <a:effectLst/>
                        <a:latin typeface="Calibri" panose="020F0502020204030204" pitchFamily="34" charset="0"/>
                      </a:endParaRPr>
                    </a:p>
                  </a:txBody>
                  <a:tcPr marL="4893" marR="4893" marT="4893" marB="0" anchor="ctr"/>
                </a:tc>
                <a:extLst>
                  <a:ext uri="{0D108BD9-81ED-4DB2-BD59-A6C34878D82A}">
                    <a16:rowId xmlns:a16="http://schemas.microsoft.com/office/drawing/2014/main" val="10007"/>
                  </a:ext>
                </a:extLst>
              </a:tr>
              <a:tr h="345758">
                <a:tc>
                  <a:txBody>
                    <a:bodyPr/>
                    <a:lstStyle/>
                    <a:p>
                      <a:pPr algn="l" fontAlgn="t">
                        <a:buNone/>
                      </a:pPr>
                      <a:r>
                        <a:rPr lang="en-US" altLang="zh-CN" sz="900" b="1" i="0" u="none" strike="noStrike" dirty="0">
                          <a:solidFill>
                            <a:srgbClr val="000000"/>
                          </a:solidFill>
                          <a:effectLst/>
                          <a:latin typeface="Calibri" panose="020F0502020204030204" pitchFamily="34" charset="0"/>
                        </a:rPr>
                        <a:t>9.</a:t>
                      </a:r>
                      <a:r>
                        <a:rPr lang="zh-CN" altLang="en-US" sz="900" b="1" i="0" u="none" strike="noStrike" dirty="0">
                          <a:solidFill>
                            <a:srgbClr val="000000"/>
                          </a:solidFill>
                          <a:effectLst/>
                          <a:latin typeface="Calibri" panose="020F0502020204030204" pitchFamily="34" charset="0"/>
                        </a:rPr>
                        <a:t> </a:t>
                      </a:r>
                      <a:r>
                        <a:rPr lang="en-US" altLang="zh-CN" sz="900" b="1" i="0" u="none" strike="noStrike" dirty="0">
                          <a:solidFill>
                            <a:srgbClr val="000000"/>
                          </a:solidFill>
                          <a:effectLst/>
                          <a:latin typeface="Calibri" panose="020F0502020204030204" pitchFamily="34" charset="0"/>
                        </a:rPr>
                        <a:t>Signature</a:t>
                      </a:r>
                      <a:endParaRPr lang="en-US" sz="900" b="1" i="0" u="none" strike="noStrike" dirty="0">
                        <a:solidFill>
                          <a:srgbClr val="000000"/>
                        </a:solidFill>
                        <a:effectLst/>
                        <a:latin typeface="Calibri" panose="020F0502020204030204" pitchFamily="34" charset="0"/>
                      </a:endParaRPr>
                    </a:p>
                  </a:txBody>
                  <a:tcPr marL="4893" marR="4893" marT="4893" marB="0" anchor="ctr"/>
                </a:tc>
                <a:tc>
                  <a:txBody>
                    <a:bodyPr/>
                    <a:lstStyle/>
                    <a:p>
                      <a:pPr algn="l" fontAlgn="t">
                        <a:buNone/>
                      </a:pPr>
                      <a:r>
                        <a:rPr lang="en-US" sz="900" b="0" i="0" u="none" strike="noStrike" dirty="0">
                          <a:solidFill>
                            <a:srgbClr val="000000"/>
                          </a:solidFill>
                          <a:effectLst/>
                          <a:latin typeface="Calibri" panose="020F0502020204030204" pitchFamily="34" charset="0"/>
                        </a:rPr>
                        <a:t>NONE</a:t>
                      </a:r>
                    </a:p>
                  </a:txBody>
                  <a:tcPr marL="4893" marR="4893" marT="4893" marB="0" anchor="ctr"/>
                </a:tc>
                <a:extLst>
                  <a:ext uri="{0D108BD9-81ED-4DB2-BD59-A6C34878D82A}">
                    <a16:rowId xmlns:a16="http://schemas.microsoft.com/office/drawing/2014/main" val="10008"/>
                  </a:ext>
                </a:extLst>
              </a:tr>
            </a:tbl>
          </a:graphicData>
        </a:graphic>
      </p:graphicFrame>
      <p:pic>
        <p:nvPicPr>
          <p:cNvPr id="7" name="Picture 6" descr="A diagram of a computer system&#10;&#10;AI-generated content may be incorrect."/>
          <p:cNvPicPr>
            <a:picLocks noChangeAspect="1"/>
          </p:cNvPicPr>
          <p:nvPr/>
        </p:nvPicPr>
        <p:blipFill>
          <a:blip r:embed="rId2"/>
          <a:srcRect t="23910"/>
          <a:stretch>
            <a:fillRect/>
          </a:stretch>
        </p:blipFill>
        <p:spPr>
          <a:xfrm>
            <a:off x="2850387" y="4145769"/>
            <a:ext cx="6141239" cy="2586978"/>
          </a:xfrm>
          <a:prstGeom prst="rect">
            <a:avLst/>
          </a:prstGeom>
        </p:spPr>
      </p:pic>
    </p:spTree>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97742" y="719844"/>
            <a:ext cx="3953455" cy="584775"/>
          </a:xfrm>
          <a:prstGeom prst="rect">
            <a:avLst/>
          </a:prstGeom>
          <a:noFill/>
        </p:spPr>
        <p:txBody>
          <a:bodyPr wrap="none" lIns="91440" tIns="45720" rIns="91440" bIns="45720">
            <a:spAutoFit/>
          </a:bodyPr>
          <a:lstStyle/>
          <a:p>
            <a:r>
              <a:rPr lang="en-US" sz="3200" b="0" cap="none" spc="0" dirty="0">
                <a:ln w="0"/>
                <a:solidFill>
                  <a:schemeClr val="tx1"/>
                </a:solidFill>
                <a:effectLst>
                  <a:outerShdw blurRad="38100" dist="19050" dir="2700000" algn="tl" rotWithShape="0">
                    <a:schemeClr val="dk1">
                      <a:alpha val="40000"/>
                    </a:schemeClr>
                  </a:outerShdw>
                </a:effectLst>
              </a:rPr>
              <a:t>Final</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err="1">
                <a:ln w="0"/>
                <a:solidFill>
                  <a:schemeClr val="tx1"/>
                </a:solidFill>
                <a:effectLst>
                  <a:outerShdw blurRad="38100" dist="19050" dir="2700000" algn="tl" rotWithShape="0">
                    <a:schemeClr val="dk1">
                      <a:alpha val="40000"/>
                    </a:schemeClr>
                  </a:outerShdw>
                </a:effectLst>
              </a:rPr>
              <a:t>Delivarable</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web</a:t>
            </a:r>
            <a:endParaRPr lang="en-US" sz="3200" b="0" cap="none" spc="0" dirty="0">
              <a:ln w="0"/>
              <a:solidFill>
                <a:schemeClr val="tx1"/>
              </a:solidFill>
              <a:effectLst>
                <a:outerShdw blurRad="38100" dist="19050" dir="2700000" algn="tl" rotWithShape="0">
                  <a:schemeClr val="dk1">
                    <a:alpha val="40000"/>
                  </a:schemeClr>
                </a:outerShdw>
              </a:effectLst>
            </a:endParaRPr>
          </a:p>
        </p:txBody>
      </p:sp>
      <p:pic>
        <p:nvPicPr>
          <p:cNvPr id="6" name="Picture 5" descr="A screenshot of a computer&#10;&#10;AI-generated content may be incorrect."/>
          <p:cNvPicPr>
            <a:picLocks noChangeAspect="1"/>
          </p:cNvPicPr>
          <p:nvPr/>
        </p:nvPicPr>
        <p:blipFill>
          <a:blip r:embed="rId2"/>
          <a:stretch>
            <a:fillRect/>
          </a:stretch>
        </p:blipFill>
        <p:spPr>
          <a:xfrm>
            <a:off x="2881132" y="1580206"/>
            <a:ext cx="7772400" cy="4453777"/>
          </a:xfrm>
          <a:prstGeom prst="rect">
            <a:avLst/>
          </a:prstGeom>
        </p:spPr>
      </p:pic>
      <p:pic>
        <p:nvPicPr>
          <p:cNvPr id="8" name="Picture 7" descr="A screenshot of a computer&#10;&#10;AI-generated content may be incorrect."/>
          <p:cNvPicPr>
            <a:picLocks noChangeAspect="1"/>
          </p:cNvPicPr>
          <p:nvPr/>
        </p:nvPicPr>
        <p:blipFill>
          <a:blip r:embed="rId3"/>
          <a:stretch>
            <a:fillRect/>
          </a:stretch>
        </p:blipFill>
        <p:spPr>
          <a:xfrm>
            <a:off x="490025" y="3860800"/>
            <a:ext cx="3049774" cy="1416994"/>
          </a:xfrm>
          <a:prstGeom prst="rect">
            <a:avLst/>
          </a:prstGeom>
          <a:ln>
            <a:solidFill>
              <a:schemeClr val="tx1"/>
            </a:solidFill>
          </a:ln>
        </p:spPr>
      </p:pic>
      <p:sp>
        <p:nvSpPr>
          <p:cNvPr id="9" name="Rectangle 8"/>
          <p:cNvSpPr/>
          <p:nvPr/>
        </p:nvSpPr>
        <p:spPr>
          <a:xfrm>
            <a:off x="3975100" y="4025900"/>
            <a:ext cx="2603500" cy="914400"/>
          </a:xfrm>
          <a:prstGeom prst="rect">
            <a:avLst/>
          </a:prstGeom>
          <a:no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flipH="1" flipV="1">
            <a:off x="3539799" y="3860800"/>
            <a:ext cx="435301" cy="165100"/>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p:nvPr/>
        </p:nvCxnSpPr>
        <p:spPr>
          <a:xfrm flipH="1">
            <a:off x="3539799" y="4940300"/>
            <a:ext cx="435301" cy="337494"/>
          </a:xfrm>
          <a:prstGeom prst="line">
            <a:avLst/>
          </a:prstGeom>
        </p:spPr>
        <p:style>
          <a:lnRef idx="2">
            <a:schemeClr val="dk1"/>
          </a:lnRef>
          <a:fillRef idx="0">
            <a:schemeClr val="dk1"/>
          </a:fillRef>
          <a:effectRef idx="1">
            <a:schemeClr val="dk1"/>
          </a:effectRef>
          <a:fontRef idx="minor">
            <a:schemeClr val="tx1"/>
          </a:fontRef>
        </p:style>
      </p:cxn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document&#10;&#10;AI-generated content may be incorrect."/>
          <p:cNvPicPr>
            <a:picLocks noChangeAspect="1"/>
          </p:cNvPicPr>
          <p:nvPr/>
        </p:nvPicPr>
        <p:blipFill>
          <a:blip r:embed="rId2"/>
          <a:stretch>
            <a:fillRect/>
          </a:stretch>
        </p:blipFill>
        <p:spPr>
          <a:xfrm>
            <a:off x="1538468" y="1580206"/>
            <a:ext cx="8619652" cy="3382638"/>
          </a:xfrm>
          <a:prstGeom prst="rect">
            <a:avLst/>
          </a:prstGeom>
        </p:spPr>
      </p:pic>
      <p:pic>
        <p:nvPicPr>
          <p:cNvPr id="5" name="Picture 4"/>
          <p:cNvPicPr>
            <a:picLocks noChangeAspect="1"/>
          </p:cNvPicPr>
          <p:nvPr/>
        </p:nvPicPr>
        <p:blipFill>
          <a:blip r:embed="rId3"/>
          <a:stretch>
            <a:fillRect/>
          </a:stretch>
        </p:blipFill>
        <p:spPr>
          <a:xfrm>
            <a:off x="1538469" y="4962844"/>
            <a:ext cx="8619651" cy="914399"/>
          </a:xfrm>
          <a:prstGeom prst="rect">
            <a:avLst/>
          </a:prstGeom>
        </p:spPr>
      </p:pic>
      <p:sp>
        <p:nvSpPr>
          <p:cNvPr id="6" name="Rectangle 5"/>
          <p:cNvSpPr/>
          <p:nvPr/>
        </p:nvSpPr>
        <p:spPr>
          <a:xfrm>
            <a:off x="797742" y="719844"/>
            <a:ext cx="3949223" cy="584775"/>
          </a:xfrm>
          <a:prstGeom prst="rect">
            <a:avLst/>
          </a:prstGeom>
          <a:noFill/>
        </p:spPr>
        <p:txBody>
          <a:bodyPr wrap="none" lIns="91440" tIns="45720" rIns="91440" bIns="45720">
            <a:spAutoFit/>
          </a:bodyPr>
          <a:lstStyle/>
          <a:p>
            <a:r>
              <a:rPr lang="en-US" sz="3200" b="0" cap="none" spc="0" dirty="0">
                <a:ln w="0"/>
                <a:solidFill>
                  <a:schemeClr val="tx1"/>
                </a:solidFill>
                <a:effectLst>
                  <a:outerShdw blurRad="38100" dist="19050" dir="2700000" algn="tl" rotWithShape="0">
                    <a:schemeClr val="dk1">
                      <a:alpha val="40000"/>
                    </a:schemeClr>
                  </a:outerShdw>
                </a:effectLst>
              </a:rPr>
              <a:t>Final</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Deliverable</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web</a:t>
            </a:r>
            <a:endParaRPr lang="en-US" sz="3200" b="0" cap="none" spc="0" dirty="0">
              <a:ln w="0"/>
              <a:solidFill>
                <a:schemeClr val="tx1"/>
              </a:solidFill>
              <a:effectLst>
                <a:outerShdw blurRad="38100" dist="19050" dir="2700000" algn="tl" rotWithShape="0">
                  <a:schemeClr val="dk1">
                    <a:alpha val="40000"/>
                  </a:schemeClr>
                </a:outerShdw>
              </a:effectLst>
            </a:endParaRPr>
          </a:p>
        </p:txBody>
      </p:sp>
      <p:pic>
        <p:nvPicPr>
          <p:cNvPr id="8" name="Picture 7" descr="A close-up of a document&#10;&#10;AI-generated content may be incorrect."/>
          <p:cNvPicPr>
            <a:picLocks noChangeAspect="1"/>
          </p:cNvPicPr>
          <p:nvPr/>
        </p:nvPicPr>
        <p:blipFill>
          <a:blip r:embed="rId4"/>
          <a:stretch>
            <a:fillRect/>
          </a:stretch>
        </p:blipFill>
        <p:spPr>
          <a:xfrm>
            <a:off x="1538467" y="1300806"/>
            <a:ext cx="8650694" cy="2407594"/>
          </a:xfrm>
          <a:prstGeom prst="rect">
            <a:avLst/>
          </a:prstGeom>
        </p:spPr>
      </p:pic>
      <p:pic>
        <p:nvPicPr>
          <p:cNvPr id="10" name="Picture 9" descr="A close-up of a document&#10;&#10;AI-generated content may be incorrect."/>
          <p:cNvPicPr>
            <a:picLocks noChangeAspect="1"/>
          </p:cNvPicPr>
          <p:nvPr/>
        </p:nvPicPr>
        <p:blipFill>
          <a:blip r:embed="rId5"/>
          <a:stretch>
            <a:fillRect/>
          </a:stretch>
        </p:blipFill>
        <p:spPr>
          <a:xfrm>
            <a:off x="1577962" y="3677105"/>
            <a:ext cx="8580157" cy="2830304"/>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14" presetClass="entr" presetSubtype="1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horizontal)">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C064E-0E28-2F4E-EE81-4623B716E404}"/>
            </a:ext>
          </a:extLst>
        </p:cNvPr>
        <p:cNvGrpSpPr/>
        <p:nvPr/>
      </p:nvGrpSpPr>
      <p:grpSpPr>
        <a:xfrm>
          <a:off x="0" y="0"/>
          <a:ext cx="0" cy="0"/>
          <a:chOff x="0" y="0"/>
          <a:chExt cx="0" cy="0"/>
        </a:xfrm>
      </p:grpSpPr>
      <p:sp>
        <p:nvSpPr>
          <p:cNvPr id="17" name="Rectangle 16">
            <a:extLst>
              <a:ext uri="{FF2B5EF4-FFF2-40B4-BE49-F238E27FC236}">
                <a16:creationId xmlns:a16="http://schemas.microsoft.com/office/drawing/2014/main" id="{6F1AF1F5-B0A0-9B5A-2DF4-518DFB6A01FB}"/>
              </a:ext>
            </a:extLst>
          </p:cNvPr>
          <p:cNvSpPr/>
          <p:nvPr/>
        </p:nvSpPr>
        <p:spPr>
          <a:xfrm>
            <a:off x="1008885" y="1964620"/>
            <a:ext cx="7003545" cy="3970318"/>
          </a:xfrm>
          <a:prstGeom prst="rect">
            <a:avLst/>
          </a:prstGeom>
          <a:noFill/>
        </p:spPr>
        <p:txBody>
          <a:bodyPr wrap="square" lIns="91440" tIns="45720" rIns="91440" bIns="45720">
            <a:spAutoFit/>
          </a:bodyPr>
          <a:lstStyle/>
          <a:p>
            <a:pPr marL="285750" indent="-285750">
              <a:buFont typeface="Arial" panose="020B0604020202020204" pitchFamily="34" charset="0"/>
              <a:buChar char="•"/>
            </a:pPr>
            <a:r>
              <a:rPr lang="en-US" cap="none" spc="0" dirty="0">
                <a:ln w="0"/>
                <a:solidFill>
                  <a:schemeClr val="tx1"/>
                </a:solidFill>
                <a:effectLst>
                  <a:outerShdw blurRad="38100" dist="19050" dir="2700000" algn="tl" rotWithShape="0">
                    <a:schemeClr val="dk1">
                      <a:alpha val="40000"/>
                    </a:schemeClr>
                  </a:outerShdw>
                </a:effectLst>
                <a:ea typeface="+mj-ea"/>
              </a:rPr>
              <a:t>Background:</a:t>
            </a:r>
          </a:p>
          <a:p>
            <a:r>
              <a:rPr lang="en-US" dirty="0">
                <a:ln w="0"/>
                <a:effectLst>
                  <a:outerShdw blurRad="38100" dist="19050" dir="2700000" algn="tl" rotWithShape="0">
                    <a:schemeClr val="dk1">
                      <a:alpha val="40000"/>
                    </a:schemeClr>
                  </a:outerShdw>
                </a:effectLst>
                <a:ea typeface="+mj-ea"/>
              </a:rPr>
              <a:t>Non-Disclosure Agreements (NDAs) are widely used across business transactions, investments, and vendor relationships. Yet their review and negotiation remain manual, slow, and inconsistent. Legal teams must quickly identify risky clauses and potential dealbreakers, which is labor-intensive and prone to human error.</a:t>
            </a:r>
            <a:br>
              <a:rPr lang="en-US" dirty="0">
                <a:ln w="0"/>
                <a:effectLst>
                  <a:outerShdw blurRad="38100" dist="19050" dir="2700000" algn="tl" rotWithShape="0">
                    <a:schemeClr val="dk1">
                      <a:alpha val="40000"/>
                    </a:schemeClr>
                  </a:outerShdw>
                </a:effectLst>
                <a:ea typeface="+mj-ea"/>
              </a:rPr>
            </a:br>
            <a:r>
              <a:rPr lang="en-US" dirty="0">
                <a:ln w="0"/>
                <a:effectLst>
                  <a:outerShdw blurRad="38100" dist="19050" dir="2700000" algn="tl" rotWithShape="0">
                    <a:schemeClr val="dk1">
                      <a:alpha val="40000"/>
                    </a:schemeClr>
                  </a:outerShdw>
                </a:effectLst>
                <a:ea typeface="+mj-ea"/>
              </a:rPr>
              <a:t>Automating clause classification and flag detection can significantly speed up the process, reduce review costs, and improve compliance.</a:t>
            </a:r>
          </a:p>
          <a:p>
            <a:endParaRPr lang="en-US" dirty="0">
              <a:ln w="0"/>
              <a:effectLst>
                <a:outerShdw blurRad="38100" dist="19050" dir="2700000" algn="tl" rotWithShape="0">
                  <a:schemeClr val="dk1">
                    <a:alpha val="40000"/>
                  </a:schemeClr>
                </a:outerShdw>
              </a:effectLst>
              <a:ea typeface="+mj-ea"/>
            </a:endParaRPr>
          </a:p>
          <a:p>
            <a:pPr marL="285750" indent="-285750">
              <a:buFont typeface="Arial" panose="020B0604020202020204" pitchFamily="34" charset="0"/>
              <a:buChar char="•"/>
            </a:pPr>
            <a:r>
              <a:rPr lang="en-US" b="0" cap="none" spc="0" dirty="0">
                <a:ln w="0"/>
                <a:solidFill>
                  <a:schemeClr val="tx1"/>
                </a:solidFill>
                <a:effectLst>
                  <a:outerShdw blurRad="38100" dist="19050" dir="2700000" algn="tl" rotWithShape="0">
                    <a:schemeClr val="dk1">
                      <a:alpha val="40000"/>
                    </a:schemeClr>
                  </a:outerShdw>
                </a:effectLst>
              </a:rPr>
              <a:t>Goal:</a:t>
            </a:r>
          </a:p>
          <a:p>
            <a:r>
              <a:rPr lang="en-US" dirty="0">
                <a:ln w="0"/>
                <a:effectLst>
                  <a:outerShdw blurRad="38100" dist="19050" dir="2700000" algn="tl" rotWithShape="0">
                    <a:schemeClr val="dk1">
                      <a:alpha val="40000"/>
                    </a:schemeClr>
                  </a:outerShdw>
                </a:effectLst>
              </a:rPr>
              <a:t>Optimize the review and negotiation process for NDAs by automatically classifying clauses into 9 predefined legal categories and identifying predetermined “flags” or dealbreaker terms that require escalated review.</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A15C706A-FA0F-2855-CECF-C937DC316602}"/>
              </a:ext>
            </a:extLst>
          </p:cNvPr>
          <p:cNvSpPr/>
          <p:nvPr/>
        </p:nvSpPr>
        <p:spPr>
          <a:xfrm>
            <a:off x="797742" y="719844"/>
            <a:ext cx="3582969"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Project</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dirty="0">
                <a:ln w="0"/>
                <a:effectLst>
                  <a:outerShdw blurRad="38100" dist="19050" dir="2700000" algn="tl" rotWithShape="0">
                    <a:schemeClr val="dk1">
                      <a:alpha val="40000"/>
                    </a:schemeClr>
                  </a:outerShdw>
                </a:effectLst>
              </a:rPr>
              <a:t>Description</a:t>
            </a:r>
            <a:endParaRPr lang="en-US" altLang="zh-CN" sz="3200" b="0" cap="none" spc="0" dirty="0">
              <a:ln w="0"/>
              <a:solidFill>
                <a:schemeClr val="tx1"/>
              </a:solidFill>
              <a:effectLst>
                <a:outerShdw blurRad="38100" dist="19050" dir="2700000" algn="tl" rotWithShape="0">
                  <a:schemeClr val="dk1">
                    <a:alpha val="40000"/>
                  </a:schemeClr>
                </a:outerShdw>
              </a:effectLst>
            </a:endParaRPr>
          </a:p>
        </p:txBody>
      </p:sp>
      <p:pic>
        <p:nvPicPr>
          <p:cNvPr id="3" name="Picture 2">
            <a:extLst>
              <a:ext uri="{FF2B5EF4-FFF2-40B4-BE49-F238E27FC236}">
                <a16:creationId xmlns:a16="http://schemas.microsoft.com/office/drawing/2014/main" id="{E76CA028-EFD2-E9C5-AC06-A54601FA1BED}"/>
              </a:ext>
            </a:extLst>
          </p:cNvPr>
          <p:cNvPicPr>
            <a:picLocks noChangeAspect="1"/>
          </p:cNvPicPr>
          <p:nvPr/>
        </p:nvPicPr>
        <p:blipFill>
          <a:blip r:embed="rId2"/>
          <a:stretch>
            <a:fillRect/>
          </a:stretch>
        </p:blipFill>
        <p:spPr>
          <a:xfrm>
            <a:off x="9198664" y="2505938"/>
            <a:ext cx="2647208" cy="3429000"/>
          </a:xfrm>
          <a:prstGeom prst="rect">
            <a:avLst/>
          </a:prstGeom>
        </p:spPr>
      </p:pic>
      <p:pic>
        <p:nvPicPr>
          <p:cNvPr id="2" name="Picture 1">
            <a:extLst>
              <a:ext uri="{FF2B5EF4-FFF2-40B4-BE49-F238E27FC236}">
                <a16:creationId xmlns:a16="http://schemas.microsoft.com/office/drawing/2014/main" id="{E8EF226B-FF6C-9FD3-8AFB-A5F698C50C1F}"/>
              </a:ext>
            </a:extLst>
          </p:cNvPr>
          <p:cNvPicPr>
            <a:picLocks noChangeAspect="1"/>
          </p:cNvPicPr>
          <p:nvPr/>
        </p:nvPicPr>
        <p:blipFill>
          <a:blip r:embed="rId3"/>
          <a:srcRect r="2784"/>
          <a:stretch>
            <a:fillRect/>
          </a:stretch>
        </p:blipFill>
        <p:spPr>
          <a:xfrm>
            <a:off x="8224900" y="1565910"/>
            <a:ext cx="2608415" cy="3429000"/>
          </a:xfrm>
          <a:prstGeom prst="rect">
            <a:avLst/>
          </a:prstGeom>
        </p:spPr>
      </p:pic>
    </p:spTree>
    <p:extLst>
      <p:ext uri="{BB962C8B-B14F-4D97-AF65-F5344CB8AC3E}">
        <p14:creationId xmlns:p14="http://schemas.microsoft.com/office/powerpoint/2010/main" val="2531945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2F3DA1-130C-A844-BD00-C36C22A26A5A}"/>
            </a:ext>
          </a:extLst>
        </p:cNvPr>
        <p:cNvGrpSpPr/>
        <p:nvPr/>
      </p:nvGrpSpPr>
      <p:grpSpPr>
        <a:xfrm>
          <a:off x="0" y="0"/>
          <a:ext cx="0" cy="0"/>
          <a:chOff x="0" y="0"/>
          <a:chExt cx="0" cy="0"/>
        </a:xfrm>
      </p:grpSpPr>
      <p:sp>
        <p:nvSpPr>
          <p:cNvPr id="17" name="Rectangle 16">
            <a:extLst>
              <a:ext uri="{FF2B5EF4-FFF2-40B4-BE49-F238E27FC236}">
                <a16:creationId xmlns:a16="http://schemas.microsoft.com/office/drawing/2014/main" id="{E8808CF2-D3FB-820E-F998-B6B6599376CB}"/>
              </a:ext>
            </a:extLst>
          </p:cNvPr>
          <p:cNvSpPr/>
          <p:nvPr/>
        </p:nvSpPr>
        <p:spPr>
          <a:xfrm>
            <a:off x="1008885" y="1964620"/>
            <a:ext cx="10649715" cy="3693319"/>
          </a:xfrm>
          <a:prstGeom prst="rect">
            <a:avLst/>
          </a:prstGeom>
          <a:noFill/>
        </p:spPr>
        <p:txBody>
          <a:bodyPr wrap="square" lIns="91440" tIns="45720" rIns="91440" bIns="45720">
            <a:spAutoFit/>
          </a:bodyPr>
          <a:lstStyle/>
          <a:p>
            <a:pPr marL="285750" indent="-285750">
              <a:buFont typeface="Arial" panose="020B0604020202020204" pitchFamily="34" charset="0"/>
              <a:buChar char="•"/>
            </a:pPr>
            <a:r>
              <a:rPr lang="en-US" cap="none" spc="0" dirty="0">
                <a:ln w="0"/>
                <a:solidFill>
                  <a:schemeClr val="tx1"/>
                </a:solidFill>
                <a:effectLst>
                  <a:outerShdw blurRad="38100" dist="19050" dir="2700000" algn="tl" rotWithShape="0">
                    <a:schemeClr val="dk1">
                      <a:alpha val="40000"/>
                    </a:schemeClr>
                  </a:outerShdw>
                </a:effectLst>
                <a:ea typeface="+mj-ea"/>
              </a:rPr>
              <a:t>Training Dataset</a:t>
            </a:r>
          </a:p>
          <a:p>
            <a:pPr marL="742950" lvl="1" indent="-285750">
              <a:buFont typeface="Arial" panose="020B0604020202020204" pitchFamily="34" charset="0"/>
              <a:buChar char="•"/>
            </a:pPr>
            <a:r>
              <a:rPr lang="en-US" dirty="0">
                <a:ln w="0"/>
                <a:effectLst>
                  <a:outerShdw blurRad="38100" dist="19050" dir="2700000" algn="tl" rotWithShape="0">
                    <a:schemeClr val="dk1">
                      <a:alpha val="40000"/>
                    </a:schemeClr>
                  </a:outerShdw>
                </a:effectLst>
                <a:ea typeface="+mj-ea"/>
              </a:rPr>
              <a:t>Dataset size is limited (only ~900 samples), restricting model learning and generalization.</a:t>
            </a:r>
          </a:p>
          <a:p>
            <a:pPr marL="742950" lvl="1" indent="-285750">
              <a:buFont typeface="Arial" panose="020B0604020202020204" pitchFamily="34" charset="0"/>
              <a:buChar char="•"/>
            </a:pPr>
            <a:r>
              <a:rPr lang="en-US" dirty="0">
                <a:ln w="0"/>
                <a:effectLst>
                  <a:outerShdw blurRad="38100" dist="19050" dir="2700000" algn="tl" rotWithShape="0">
                    <a:schemeClr val="dk1">
                      <a:alpha val="40000"/>
                    </a:schemeClr>
                  </a:outerShdw>
                </a:effectLst>
                <a:ea typeface="+mj-ea"/>
              </a:rPr>
              <a:t>Severe class imbalance, with several categories significantly underrepresented.</a:t>
            </a:r>
          </a:p>
          <a:p>
            <a:pPr marL="742950" lvl="1" indent="-285750">
              <a:buFont typeface="Arial" panose="020B0604020202020204" pitchFamily="34" charset="0"/>
              <a:buChar char="•"/>
            </a:pPr>
            <a:r>
              <a:rPr lang="en-US" dirty="0">
                <a:ln w="0"/>
                <a:effectLst>
                  <a:outerShdw blurRad="38100" dist="19050" dir="2700000" algn="tl" rotWithShape="0">
                    <a:schemeClr val="dk1">
                      <a:alpha val="40000"/>
                    </a:schemeClr>
                  </a:outerShdw>
                </a:effectLst>
                <a:ea typeface="+mj-ea"/>
              </a:rPr>
              <a:t>Low clause consistency; annotation quality varies across documents.</a:t>
            </a:r>
            <a:endParaRPr lang="en-US" cap="none" spc="0" dirty="0">
              <a:ln w="0"/>
              <a:solidFill>
                <a:schemeClr val="tx1"/>
              </a:solidFill>
              <a:effectLst>
                <a:outerShdw blurRad="38100" dist="19050" dir="2700000" algn="tl" rotWithShape="0">
                  <a:schemeClr val="dk1">
                    <a:alpha val="40000"/>
                  </a:schemeClr>
                </a:outerShdw>
              </a:effectLst>
              <a:ea typeface="+mj-ea"/>
            </a:endParaRPr>
          </a:p>
          <a:p>
            <a:pPr marL="285750" indent="-285750">
              <a:buFont typeface="Arial" panose="020B0604020202020204" pitchFamily="34" charset="0"/>
              <a:buChar char="•"/>
            </a:pPr>
            <a:endParaRPr lang="en-US" dirty="0">
              <a:ln w="0"/>
              <a:effectLst>
                <a:outerShdw blurRad="38100" dist="19050" dir="2700000" algn="tl" rotWithShape="0">
                  <a:schemeClr val="dk1">
                    <a:alpha val="40000"/>
                  </a:schemeClr>
                </a:outerShdw>
              </a:effectLst>
              <a:ea typeface="+mj-ea"/>
            </a:endParaRPr>
          </a:p>
          <a:p>
            <a:pPr marL="285750" indent="-285750">
              <a:buFont typeface="Arial" panose="020B0604020202020204" pitchFamily="34" charset="0"/>
              <a:buChar char="•"/>
            </a:pPr>
            <a:r>
              <a:rPr lang="en-US" cap="none" spc="0" dirty="0">
                <a:ln w="0"/>
                <a:solidFill>
                  <a:schemeClr val="tx1"/>
                </a:solidFill>
                <a:effectLst>
                  <a:outerShdw blurRad="38100" dist="19050" dir="2700000" algn="tl" rotWithShape="0">
                    <a:schemeClr val="dk1">
                      <a:alpha val="40000"/>
                    </a:schemeClr>
                  </a:outerShdw>
                </a:effectLst>
                <a:ea typeface="+mj-ea"/>
              </a:rPr>
              <a:t>Modeling</a:t>
            </a:r>
          </a:p>
          <a:p>
            <a:pPr marL="742950" lvl="1" indent="-285750">
              <a:buFont typeface="Arial" panose="020B0604020202020204" pitchFamily="34" charset="0"/>
              <a:buChar char="•"/>
            </a:pPr>
            <a:r>
              <a:rPr lang="en-US" dirty="0">
                <a:ln w="0"/>
                <a:effectLst>
                  <a:outerShdw blurRad="38100" dist="19050" dir="2700000" algn="tl" rotWithShape="0">
                    <a:schemeClr val="dk1">
                      <a:alpha val="40000"/>
                    </a:schemeClr>
                  </a:outerShdw>
                </a:effectLst>
                <a:ea typeface="+mj-ea"/>
              </a:rPr>
              <a:t>Model accuracy remains relatively low (82.7%).</a:t>
            </a:r>
          </a:p>
          <a:p>
            <a:pPr marL="742950" lvl="1" indent="-285750">
              <a:buFont typeface="Arial" panose="020B0604020202020204" pitchFamily="34" charset="0"/>
              <a:buChar char="•"/>
            </a:pPr>
            <a:r>
              <a:rPr lang="en-US" dirty="0">
                <a:ln w="0"/>
                <a:effectLst>
                  <a:outerShdw blurRad="38100" dist="19050" dir="2700000" algn="tl" rotWithShape="0">
                    <a:schemeClr val="dk1">
                      <a:alpha val="40000"/>
                    </a:schemeClr>
                  </a:outerShdw>
                </a:effectLst>
                <a:ea typeface="+mj-ea"/>
              </a:rPr>
              <a:t>Limited model exploration; few alternative architectures tested.</a:t>
            </a:r>
            <a:endParaRPr lang="en-US" cap="none" spc="0" dirty="0">
              <a:ln w="0"/>
              <a:solidFill>
                <a:schemeClr val="tx1"/>
              </a:solidFill>
              <a:effectLst>
                <a:outerShdw blurRad="38100" dist="19050" dir="2700000" algn="tl" rotWithShape="0">
                  <a:schemeClr val="dk1">
                    <a:alpha val="40000"/>
                  </a:schemeClr>
                </a:outerShdw>
              </a:effectLst>
              <a:ea typeface="+mj-ea"/>
            </a:endParaRPr>
          </a:p>
          <a:p>
            <a:pPr marL="285750" indent="-285750">
              <a:buFont typeface="Arial" panose="020B0604020202020204" pitchFamily="34" charset="0"/>
              <a:buChar char="•"/>
            </a:pPr>
            <a:endParaRPr lang="en-US" cap="none" spc="0" dirty="0">
              <a:ln w="0"/>
              <a:solidFill>
                <a:schemeClr val="tx1"/>
              </a:solidFill>
              <a:effectLst>
                <a:outerShdw blurRad="38100" dist="19050" dir="2700000" algn="tl" rotWithShape="0">
                  <a:schemeClr val="dk1">
                    <a:alpha val="40000"/>
                  </a:schemeClr>
                </a:outerShdw>
              </a:effectLst>
              <a:ea typeface="+mj-ea"/>
            </a:endParaRPr>
          </a:p>
          <a:p>
            <a:pPr marL="285750" indent="-285750">
              <a:buFont typeface="Arial" panose="020B0604020202020204" pitchFamily="34" charset="0"/>
              <a:buChar char="•"/>
            </a:pPr>
            <a:r>
              <a:rPr lang="en-US" cap="none" spc="0" dirty="0">
                <a:ln w="0"/>
                <a:solidFill>
                  <a:schemeClr val="tx1"/>
                </a:solidFill>
                <a:effectLst>
                  <a:outerShdw blurRad="38100" dist="19050" dir="2700000" algn="tl" rotWithShape="0">
                    <a:schemeClr val="dk1">
                      <a:alpha val="40000"/>
                    </a:schemeClr>
                  </a:outerShdw>
                </a:effectLst>
                <a:ea typeface="+mj-ea"/>
              </a:rPr>
              <a:t>Deployment</a:t>
            </a:r>
            <a:r>
              <a:rPr lang="zh-CN" altLang="en-US" cap="none" spc="0" dirty="0">
                <a:ln w="0"/>
                <a:solidFill>
                  <a:schemeClr val="tx1"/>
                </a:solidFill>
                <a:effectLst>
                  <a:outerShdw blurRad="38100" dist="19050" dir="2700000" algn="tl" rotWithShape="0">
                    <a:schemeClr val="dk1">
                      <a:alpha val="40000"/>
                    </a:schemeClr>
                  </a:outerShdw>
                </a:effectLst>
                <a:ea typeface="+mj-ea"/>
              </a:rPr>
              <a:t> </a:t>
            </a:r>
            <a:r>
              <a:rPr lang="en-US" altLang="zh-CN" cap="none" spc="0" dirty="0">
                <a:ln w="0"/>
                <a:solidFill>
                  <a:schemeClr val="tx1"/>
                </a:solidFill>
                <a:effectLst>
                  <a:outerShdw blurRad="38100" dist="19050" dir="2700000" algn="tl" rotWithShape="0">
                    <a:schemeClr val="dk1">
                      <a:alpha val="40000"/>
                    </a:schemeClr>
                  </a:outerShdw>
                </a:effectLst>
                <a:ea typeface="+mj-ea"/>
              </a:rPr>
              <a:t>&amp;</a:t>
            </a:r>
            <a:r>
              <a:rPr lang="zh-CN" altLang="en-US" cap="none" spc="0" dirty="0">
                <a:ln w="0"/>
                <a:solidFill>
                  <a:schemeClr val="tx1"/>
                </a:solidFill>
                <a:effectLst>
                  <a:outerShdw blurRad="38100" dist="19050" dir="2700000" algn="tl" rotWithShape="0">
                    <a:schemeClr val="dk1">
                      <a:alpha val="40000"/>
                    </a:schemeClr>
                  </a:outerShdw>
                </a:effectLst>
                <a:ea typeface="+mj-ea"/>
              </a:rPr>
              <a:t> </a:t>
            </a:r>
            <a:r>
              <a:rPr lang="en-US" altLang="zh-CN" cap="none" spc="0" dirty="0">
                <a:ln w="0"/>
                <a:solidFill>
                  <a:schemeClr val="tx1"/>
                </a:solidFill>
                <a:effectLst>
                  <a:outerShdw blurRad="38100" dist="19050" dir="2700000" algn="tl" rotWithShape="0">
                    <a:schemeClr val="dk1">
                      <a:alpha val="40000"/>
                    </a:schemeClr>
                  </a:outerShdw>
                </a:effectLst>
                <a:ea typeface="+mj-ea"/>
              </a:rPr>
              <a:t>User</a:t>
            </a:r>
            <a:r>
              <a:rPr lang="zh-CN" altLang="en-US" cap="none" spc="0" dirty="0">
                <a:ln w="0"/>
                <a:solidFill>
                  <a:schemeClr val="tx1"/>
                </a:solidFill>
                <a:effectLst>
                  <a:outerShdw blurRad="38100" dist="19050" dir="2700000" algn="tl" rotWithShape="0">
                    <a:schemeClr val="dk1">
                      <a:alpha val="40000"/>
                    </a:schemeClr>
                  </a:outerShdw>
                </a:effectLst>
                <a:ea typeface="+mj-ea"/>
              </a:rPr>
              <a:t> </a:t>
            </a:r>
            <a:r>
              <a:rPr lang="en-US" altLang="zh-CN" cap="none" spc="0" dirty="0">
                <a:ln w="0"/>
                <a:solidFill>
                  <a:schemeClr val="tx1"/>
                </a:solidFill>
                <a:effectLst>
                  <a:outerShdw blurRad="38100" dist="19050" dir="2700000" algn="tl" rotWithShape="0">
                    <a:schemeClr val="dk1">
                      <a:alpha val="40000"/>
                    </a:schemeClr>
                  </a:outerShdw>
                </a:effectLst>
                <a:ea typeface="+mj-ea"/>
              </a:rPr>
              <a:t>Interface</a:t>
            </a:r>
          </a:p>
          <a:p>
            <a:pPr marL="742950" lvl="1" indent="-285750">
              <a:buFont typeface="Arial" panose="020B0604020202020204" pitchFamily="34" charset="0"/>
              <a:buChar char="•"/>
            </a:pPr>
            <a:r>
              <a:rPr lang="en-US" dirty="0">
                <a:ln w="0"/>
                <a:effectLst>
                  <a:outerShdw blurRad="38100" dist="19050" dir="2700000" algn="tl" rotWithShape="0">
                    <a:schemeClr val="dk1">
                      <a:alpha val="40000"/>
                    </a:schemeClr>
                  </a:outerShdw>
                </a:effectLst>
                <a:ea typeface="+mj-ea"/>
              </a:rPr>
              <a:t>Model packaging and version control remain incomplete.</a:t>
            </a:r>
          </a:p>
          <a:p>
            <a:pPr marL="742950" lvl="1" indent="-285750">
              <a:buFont typeface="Arial" panose="020B0604020202020204" pitchFamily="34" charset="0"/>
              <a:buChar char="•"/>
            </a:pPr>
            <a:r>
              <a:rPr lang="en-US" dirty="0">
                <a:ln w="0"/>
                <a:effectLst>
                  <a:outerShdw blurRad="38100" dist="19050" dir="2700000" algn="tl" rotWithShape="0">
                    <a:schemeClr val="dk1">
                      <a:alpha val="40000"/>
                    </a:schemeClr>
                  </a:outerShdw>
                </a:effectLst>
                <a:ea typeface="+mj-ea"/>
              </a:rPr>
              <a:t>No non-code interface available; current setup is not user-friendly for non-technical users.</a:t>
            </a:r>
            <a:endParaRPr lang="en-US" cap="none" spc="0" dirty="0">
              <a:ln w="0"/>
              <a:solidFill>
                <a:schemeClr val="tx1"/>
              </a:solidFill>
              <a:effectLst>
                <a:outerShdw blurRad="38100" dist="19050" dir="2700000" algn="tl" rotWithShape="0">
                  <a:schemeClr val="dk1">
                    <a:alpha val="40000"/>
                  </a:schemeClr>
                </a:outerShdw>
              </a:effectLst>
              <a:ea typeface="+mj-ea"/>
            </a:endParaRPr>
          </a:p>
          <a:p>
            <a:pPr marL="285750" indent="-285750">
              <a:buFont typeface="Arial" panose="020B0604020202020204" pitchFamily="34" charset="0"/>
              <a:buChar char="•"/>
            </a:pP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D4B4910C-A845-A8DF-0B11-BA8453B75D8B}"/>
              </a:ext>
            </a:extLst>
          </p:cNvPr>
          <p:cNvSpPr/>
          <p:nvPr/>
        </p:nvSpPr>
        <p:spPr>
          <a:xfrm>
            <a:off x="797742" y="719844"/>
            <a:ext cx="7203703"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Remaining Issues from Previous Groups</a:t>
            </a:r>
          </a:p>
        </p:txBody>
      </p:sp>
    </p:spTree>
    <p:extLst>
      <p:ext uri="{BB962C8B-B14F-4D97-AF65-F5344CB8AC3E}">
        <p14:creationId xmlns:p14="http://schemas.microsoft.com/office/powerpoint/2010/main" val="2724749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F3D836B-B3CB-0E96-A43F-D9498AFD48C4}"/>
              </a:ext>
            </a:extLst>
          </p:cNvPr>
          <p:cNvSpPr/>
          <p:nvPr/>
        </p:nvSpPr>
        <p:spPr>
          <a:xfrm>
            <a:off x="2819299" y="136476"/>
            <a:ext cx="2611429" cy="3934195"/>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pic>
        <p:nvPicPr>
          <p:cNvPr id="5" name="Content Placeholder 4" descr="A black and white icon of a paper&#10;&#10;AI-generated content may be incorrect."/>
          <p:cNvPicPr>
            <a:picLocks noGrp="1" noChangeAspect="1"/>
          </p:cNvPicPr>
          <p:nvPr>
            <p:ph idx="1"/>
          </p:nvPr>
        </p:nvPicPr>
        <p:blipFill>
          <a:blip r:embed="rId2"/>
          <a:stretch>
            <a:fillRect/>
          </a:stretch>
        </p:blipFill>
        <p:spPr>
          <a:xfrm>
            <a:off x="793990" y="1581843"/>
            <a:ext cx="1075204" cy="1507296"/>
          </a:xfrm>
        </p:spPr>
      </p:pic>
      <p:sp>
        <p:nvSpPr>
          <p:cNvPr id="6" name="Right Arrow 5"/>
          <p:cNvSpPr/>
          <p:nvPr/>
        </p:nvSpPr>
        <p:spPr>
          <a:xfrm>
            <a:off x="2099328" y="2146947"/>
            <a:ext cx="567487" cy="37708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7" name="Rounded Rectangle 6"/>
          <p:cNvSpPr/>
          <p:nvPr/>
        </p:nvSpPr>
        <p:spPr>
          <a:xfrm>
            <a:off x="3361247" y="598141"/>
            <a:ext cx="1635182" cy="801231"/>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ysClr val="windowText" lastClr="000000"/>
                </a:solidFill>
              </a:rPr>
              <a:t>Text</a:t>
            </a:r>
            <a:r>
              <a:rPr lang="zh-CN" altLang="en-US" sz="1600" dirty="0">
                <a:solidFill>
                  <a:sysClr val="windowText" lastClr="000000"/>
                </a:solidFill>
              </a:rPr>
              <a:t> </a:t>
            </a:r>
            <a:r>
              <a:rPr lang="en-US" altLang="zh-CN" sz="1600" dirty="0">
                <a:solidFill>
                  <a:sysClr val="windowText" lastClr="000000"/>
                </a:solidFill>
              </a:rPr>
              <a:t>chunking</a:t>
            </a:r>
            <a:r>
              <a:rPr lang="zh-CN" altLang="en-US" sz="1600" dirty="0">
                <a:solidFill>
                  <a:sysClr val="windowText" lastClr="000000"/>
                </a:solidFill>
              </a:rPr>
              <a:t> </a:t>
            </a:r>
            <a:r>
              <a:rPr lang="en-US" altLang="zh-CN" sz="1600" dirty="0">
                <a:solidFill>
                  <a:sysClr val="windowText" lastClr="000000"/>
                </a:solidFill>
              </a:rPr>
              <a:t>&amp;</a:t>
            </a:r>
            <a:r>
              <a:rPr lang="zh-CN" altLang="en-US" sz="1600" dirty="0">
                <a:solidFill>
                  <a:sysClr val="windowText" lastClr="000000"/>
                </a:solidFill>
              </a:rPr>
              <a:t> </a:t>
            </a:r>
            <a:r>
              <a:rPr lang="en-US" altLang="zh-CN" sz="1600" dirty="0">
                <a:solidFill>
                  <a:sysClr val="windowText" lastClr="000000"/>
                </a:solidFill>
              </a:rPr>
              <a:t>cleaning</a:t>
            </a:r>
            <a:endParaRPr lang="en-US" sz="1600" dirty="0">
              <a:solidFill>
                <a:sysClr val="windowText" lastClr="000000"/>
              </a:solidFill>
            </a:endParaRPr>
          </a:p>
        </p:txBody>
      </p:sp>
      <p:sp>
        <p:nvSpPr>
          <p:cNvPr id="8" name="Right Arrow 7"/>
          <p:cNvSpPr/>
          <p:nvPr/>
        </p:nvSpPr>
        <p:spPr>
          <a:xfrm rot="5400000">
            <a:off x="4048016" y="1471563"/>
            <a:ext cx="261644" cy="37708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9" name="Rounded Rectangle 8"/>
          <p:cNvSpPr/>
          <p:nvPr/>
        </p:nvSpPr>
        <p:spPr>
          <a:xfrm>
            <a:off x="3361247" y="1875987"/>
            <a:ext cx="1635182" cy="807371"/>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ysClr val="windowText" lastClr="000000"/>
                </a:solidFill>
              </a:rPr>
              <a:t>Categorize</a:t>
            </a:r>
            <a:r>
              <a:rPr lang="zh-CN" altLang="en-US" sz="1600" dirty="0">
                <a:solidFill>
                  <a:sysClr val="windowText" lastClr="000000"/>
                </a:solidFill>
              </a:rPr>
              <a:t> </a:t>
            </a:r>
            <a:r>
              <a:rPr lang="en-US" altLang="zh-CN" sz="1600" dirty="0">
                <a:solidFill>
                  <a:sysClr val="windowText" lastClr="000000"/>
                </a:solidFill>
              </a:rPr>
              <a:t>unlabeled</a:t>
            </a:r>
            <a:r>
              <a:rPr lang="zh-CN" altLang="en-US" sz="1600" dirty="0">
                <a:solidFill>
                  <a:sysClr val="windowText" lastClr="000000"/>
                </a:solidFill>
              </a:rPr>
              <a:t> </a:t>
            </a:r>
            <a:r>
              <a:rPr lang="en-US" altLang="zh-CN" sz="1600" dirty="0">
                <a:solidFill>
                  <a:sysClr val="windowText" lastClr="000000"/>
                </a:solidFill>
              </a:rPr>
              <a:t>data</a:t>
            </a:r>
            <a:endParaRPr lang="en-US" sz="1600" dirty="0">
              <a:solidFill>
                <a:sysClr val="windowText" lastClr="000000"/>
              </a:solidFill>
            </a:endParaRPr>
          </a:p>
        </p:txBody>
      </p:sp>
      <p:sp>
        <p:nvSpPr>
          <p:cNvPr id="10" name="Right Arrow 9"/>
          <p:cNvSpPr/>
          <p:nvPr/>
        </p:nvSpPr>
        <p:spPr>
          <a:xfrm>
            <a:off x="5511990" y="2146947"/>
            <a:ext cx="554541" cy="38589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1" name="Rounded Rectangle 10"/>
          <p:cNvSpPr/>
          <p:nvPr/>
        </p:nvSpPr>
        <p:spPr>
          <a:xfrm>
            <a:off x="3361247" y="3158326"/>
            <a:ext cx="1635182" cy="801231"/>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ysClr val="windowText" lastClr="000000"/>
                </a:solidFill>
              </a:rPr>
              <a:t>Class</a:t>
            </a:r>
            <a:r>
              <a:rPr lang="zh-CN" altLang="en-US" sz="1600" dirty="0">
                <a:solidFill>
                  <a:sysClr val="windowText" lastClr="000000"/>
                </a:solidFill>
              </a:rPr>
              <a:t> </a:t>
            </a:r>
            <a:r>
              <a:rPr lang="en-US" altLang="zh-CN" sz="1600" dirty="0">
                <a:solidFill>
                  <a:sysClr val="windowText" lastClr="000000"/>
                </a:solidFill>
              </a:rPr>
              <a:t>balance:</a:t>
            </a:r>
            <a:br>
              <a:rPr lang="en-US" altLang="zh-CN" sz="1600" dirty="0">
                <a:solidFill>
                  <a:sysClr val="windowText" lastClr="000000"/>
                </a:solidFill>
                <a:sym typeface="Wingdings" panose="05000000000000000000" pitchFamily="2" charset="2"/>
              </a:rPr>
            </a:br>
            <a:r>
              <a:rPr lang="zh-CN" altLang="en-US" sz="1600" dirty="0">
                <a:solidFill>
                  <a:sysClr val="windowText" lastClr="000000"/>
                </a:solidFill>
                <a:sym typeface="Wingdings" panose="05000000000000000000" pitchFamily="2" charset="2"/>
              </a:rPr>
              <a:t> </a:t>
            </a:r>
            <a:r>
              <a:rPr lang="en-US" altLang="zh-CN" sz="1600" dirty="0">
                <a:solidFill>
                  <a:sysClr val="windowText" lastClr="000000"/>
                </a:solidFill>
                <a:sym typeface="Wingdings" panose="05000000000000000000" pitchFamily="2" charset="2"/>
              </a:rPr>
              <a:t>data</a:t>
            </a:r>
            <a:r>
              <a:rPr lang="zh-CN" altLang="en-US" sz="1600" dirty="0">
                <a:solidFill>
                  <a:sysClr val="windowText" lastClr="000000"/>
                </a:solidFill>
                <a:sym typeface="Wingdings" panose="05000000000000000000" pitchFamily="2" charset="2"/>
              </a:rPr>
              <a:t> </a:t>
            </a:r>
            <a:r>
              <a:rPr lang="en-US" altLang="zh-CN" sz="1600" dirty="0">
                <a:solidFill>
                  <a:sysClr val="windowText" lastClr="000000"/>
                </a:solidFill>
                <a:sym typeface="Wingdings" panose="05000000000000000000" pitchFamily="2" charset="2"/>
              </a:rPr>
              <a:t>synthesis &amp;</a:t>
            </a:r>
            <a:r>
              <a:rPr lang="zh-CN" altLang="en-US" sz="1600" dirty="0">
                <a:solidFill>
                  <a:sysClr val="windowText" lastClr="000000"/>
                </a:solidFill>
                <a:sym typeface="Wingdings" panose="05000000000000000000" pitchFamily="2" charset="2"/>
              </a:rPr>
              <a:t> </a:t>
            </a:r>
            <a:r>
              <a:rPr lang="en-US" altLang="zh-CN" sz="1600" dirty="0">
                <a:solidFill>
                  <a:sysClr val="windowText" lastClr="000000"/>
                </a:solidFill>
                <a:sym typeface="Wingdings" panose="05000000000000000000" pitchFamily="2" charset="2"/>
              </a:rPr>
              <a:t>class</a:t>
            </a:r>
            <a:r>
              <a:rPr lang="zh-CN" altLang="en-US" sz="1600" dirty="0">
                <a:solidFill>
                  <a:sysClr val="windowText" lastClr="000000"/>
                </a:solidFill>
                <a:sym typeface="Wingdings" panose="05000000000000000000" pitchFamily="2" charset="2"/>
              </a:rPr>
              <a:t> </a:t>
            </a:r>
            <a:r>
              <a:rPr lang="en-US" altLang="zh-CN" sz="1600" dirty="0">
                <a:solidFill>
                  <a:sysClr val="windowText" lastClr="000000"/>
                </a:solidFill>
                <a:sym typeface="Wingdings" panose="05000000000000000000" pitchFamily="2" charset="2"/>
              </a:rPr>
              <a:t>weight</a:t>
            </a:r>
          </a:p>
        </p:txBody>
      </p:sp>
      <p:sp>
        <p:nvSpPr>
          <p:cNvPr id="12" name="Hexagon 11"/>
          <p:cNvSpPr/>
          <p:nvPr/>
        </p:nvSpPr>
        <p:spPr>
          <a:xfrm>
            <a:off x="6275257" y="1438146"/>
            <a:ext cx="3209290" cy="1774825"/>
          </a:xfrm>
          <a:prstGeom prst="hexagon">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ysClr val="windowText" lastClr="000000"/>
                </a:solidFill>
              </a:rPr>
              <a:t>Models:</a:t>
            </a:r>
          </a:p>
          <a:p>
            <a:pPr algn="ctr"/>
            <a:r>
              <a:rPr lang="en-US" sz="1600" dirty="0">
                <a:solidFill>
                  <a:sysClr val="windowText" lastClr="000000"/>
                </a:solidFill>
              </a:rPr>
              <a:t>SVM</a:t>
            </a:r>
          </a:p>
          <a:p>
            <a:pPr algn="ctr"/>
            <a:r>
              <a:rPr lang="en-US" altLang="zh-CN" sz="1600" dirty="0">
                <a:solidFill>
                  <a:sysClr val="windowText" lastClr="000000"/>
                </a:solidFill>
              </a:rPr>
              <a:t>Bayes</a:t>
            </a:r>
            <a:r>
              <a:rPr lang="zh-CN" altLang="en-US" sz="1600" dirty="0">
                <a:solidFill>
                  <a:sysClr val="windowText" lastClr="000000"/>
                </a:solidFill>
              </a:rPr>
              <a:t> </a:t>
            </a:r>
            <a:r>
              <a:rPr lang="en-US" altLang="zh-CN" sz="1600" dirty="0">
                <a:solidFill>
                  <a:sysClr val="windowText" lastClr="000000"/>
                </a:solidFill>
              </a:rPr>
              <a:t>Net</a:t>
            </a:r>
            <a:br>
              <a:rPr lang="en-US" sz="1600" dirty="0">
                <a:solidFill>
                  <a:sysClr val="windowText" lastClr="000000"/>
                </a:solidFill>
              </a:rPr>
            </a:br>
            <a:r>
              <a:rPr lang="en-US" altLang="zh-CN" sz="1600" dirty="0" err="1">
                <a:solidFill>
                  <a:sysClr val="windowText" lastClr="000000"/>
                </a:solidFill>
              </a:rPr>
              <a:t>XGBoost</a:t>
            </a:r>
            <a:endParaRPr lang="en-US" altLang="zh-CN" sz="1600" dirty="0">
              <a:solidFill>
                <a:sysClr val="windowText" lastClr="000000"/>
              </a:solidFill>
            </a:endParaRPr>
          </a:p>
          <a:p>
            <a:pPr algn="ctr"/>
            <a:r>
              <a:rPr lang="en-US" altLang="zh-CN" sz="1600" dirty="0">
                <a:solidFill>
                  <a:sysClr val="windowText" lastClr="000000"/>
                </a:solidFill>
              </a:rPr>
              <a:t>Random</a:t>
            </a:r>
            <a:r>
              <a:rPr lang="zh-CN" altLang="en-US" sz="1600" dirty="0">
                <a:solidFill>
                  <a:sysClr val="windowText" lastClr="000000"/>
                </a:solidFill>
              </a:rPr>
              <a:t> </a:t>
            </a:r>
            <a:r>
              <a:rPr lang="en-US" altLang="zh-CN" sz="1600" dirty="0">
                <a:solidFill>
                  <a:sysClr val="windowText" lastClr="000000"/>
                </a:solidFill>
              </a:rPr>
              <a:t>Forest</a:t>
            </a:r>
          </a:p>
          <a:p>
            <a:pPr algn="ctr"/>
            <a:r>
              <a:rPr lang="en-US" altLang="zh-CN" sz="1600" dirty="0">
                <a:solidFill>
                  <a:sysClr val="windowText" lastClr="000000"/>
                </a:solidFill>
              </a:rPr>
              <a:t>Bert/</a:t>
            </a:r>
            <a:r>
              <a:rPr lang="en-US" altLang="zh-CN" sz="1600" dirty="0" err="1">
                <a:solidFill>
                  <a:sysClr val="windowText" lastClr="000000"/>
                </a:solidFill>
              </a:rPr>
              <a:t>Distillbert</a:t>
            </a:r>
            <a:r>
              <a:rPr lang="en-US" altLang="zh-CN" sz="1600" dirty="0">
                <a:solidFill>
                  <a:sysClr val="windowText" lastClr="000000"/>
                </a:solidFill>
              </a:rPr>
              <a:t>/Roberta</a:t>
            </a:r>
          </a:p>
        </p:txBody>
      </p:sp>
      <p:sp>
        <p:nvSpPr>
          <p:cNvPr id="14" name="Right Arrow 13"/>
          <p:cNvSpPr/>
          <p:nvPr/>
        </p:nvSpPr>
        <p:spPr>
          <a:xfrm rot="7136124">
            <a:off x="9244119" y="3483759"/>
            <a:ext cx="898308" cy="40917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p>
        </p:txBody>
      </p:sp>
      <p:pic>
        <p:nvPicPr>
          <p:cNvPr id="16" name="Picture 15" descr="A close-up of a paper&#10;&#10;AI-generated content may be incorrect."/>
          <p:cNvPicPr>
            <a:picLocks noChangeAspect="1"/>
          </p:cNvPicPr>
          <p:nvPr/>
        </p:nvPicPr>
        <p:blipFill>
          <a:blip r:embed="rId3"/>
          <a:stretch>
            <a:fillRect/>
          </a:stretch>
        </p:blipFill>
        <p:spPr>
          <a:xfrm>
            <a:off x="1814329" y="4618119"/>
            <a:ext cx="1140049" cy="1313771"/>
          </a:xfrm>
          <a:prstGeom prst="rect">
            <a:avLst/>
          </a:prstGeom>
        </p:spPr>
      </p:pic>
      <p:sp>
        <p:nvSpPr>
          <p:cNvPr id="17" name="Rounded Rectangle 16"/>
          <p:cNvSpPr/>
          <p:nvPr/>
        </p:nvSpPr>
        <p:spPr>
          <a:xfrm>
            <a:off x="4996429" y="5059125"/>
            <a:ext cx="1532216" cy="554541"/>
          </a:xfrm>
          <a:prstGeom prst="roundRect">
            <a:avLst/>
          </a:prstGeom>
          <a:solidFill>
            <a:schemeClr val="bg1"/>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ysClr val="windowText" lastClr="000000"/>
                </a:solidFill>
              </a:rPr>
              <a:t>Classification</a:t>
            </a:r>
            <a:endParaRPr lang="en-US" sz="1600" dirty="0">
              <a:solidFill>
                <a:sysClr val="windowText" lastClr="000000"/>
              </a:solidFill>
            </a:endParaRPr>
          </a:p>
        </p:txBody>
      </p:sp>
      <p:sp>
        <p:nvSpPr>
          <p:cNvPr id="18" name="Right Arrow 17"/>
          <p:cNvSpPr/>
          <p:nvPr/>
        </p:nvSpPr>
        <p:spPr>
          <a:xfrm rot="5400000">
            <a:off x="7602631" y="3600454"/>
            <a:ext cx="554541" cy="38589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9" name="Rounded Rectangle 18"/>
          <p:cNvSpPr/>
          <p:nvPr/>
        </p:nvSpPr>
        <p:spPr>
          <a:xfrm>
            <a:off x="9620820" y="1962453"/>
            <a:ext cx="1674087" cy="982463"/>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ysClr val="windowText" lastClr="000000"/>
                </a:solidFill>
              </a:rPr>
              <a:t>Deal</a:t>
            </a:r>
            <a:r>
              <a:rPr lang="zh-CN" altLang="en-US" sz="1600" dirty="0">
                <a:solidFill>
                  <a:sysClr val="windowText" lastClr="000000"/>
                </a:solidFill>
              </a:rPr>
              <a:t> </a:t>
            </a:r>
            <a:r>
              <a:rPr lang="en-US" altLang="zh-CN" sz="1600" dirty="0">
                <a:solidFill>
                  <a:sysClr val="windowText" lastClr="000000"/>
                </a:solidFill>
              </a:rPr>
              <a:t>breaker</a:t>
            </a:r>
            <a:r>
              <a:rPr lang="zh-CN" altLang="en-US" sz="1600" dirty="0">
                <a:solidFill>
                  <a:sysClr val="windowText" lastClr="000000"/>
                </a:solidFill>
              </a:rPr>
              <a:t> </a:t>
            </a:r>
            <a:r>
              <a:rPr lang="en-US" altLang="zh-CN" sz="1600" dirty="0">
                <a:solidFill>
                  <a:sysClr val="windowText" lastClr="000000"/>
                </a:solidFill>
              </a:rPr>
              <a:t>detection</a:t>
            </a:r>
            <a:r>
              <a:rPr lang="zh-CN" altLang="en-US" sz="1600" dirty="0">
                <a:solidFill>
                  <a:sysClr val="windowText" lastClr="000000"/>
                </a:solidFill>
              </a:rPr>
              <a:t> </a:t>
            </a:r>
            <a:r>
              <a:rPr lang="en-US" altLang="zh-CN" sz="1600" dirty="0">
                <a:solidFill>
                  <a:sysClr val="windowText" lastClr="000000"/>
                </a:solidFill>
              </a:rPr>
              <a:t>(keywords)</a:t>
            </a:r>
            <a:endParaRPr lang="en-US" sz="1600" dirty="0">
              <a:solidFill>
                <a:sysClr val="windowText" lastClr="000000"/>
              </a:solidFill>
            </a:endParaRPr>
          </a:p>
        </p:txBody>
      </p:sp>
      <p:sp>
        <p:nvSpPr>
          <p:cNvPr id="20" name="Right Arrow 19"/>
          <p:cNvSpPr/>
          <p:nvPr/>
        </p:nvSpPr>
        <p:spPr>
          <a:xfrm>
            <a:off x="3536368" y="5155515"/>
            <a:ext cx="567487" cy="377088"/>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400"/>
          </a:p>
        </p:txBody>
      </p:sp>
      <p:sp>
        <p:nvSpPr>
          <p:cNvPr id="21" name="Right Arrow 20"/>
          <p:cNvSpPr/>
          <p:nvPr/>
        </p:nvSpPr>
        <p:spPr>
          <a:xfrm>
            <a:off x="7187550" y="5147851"/>
            <a:ext cx="567487" cy="377088"/>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400"/>
          </a:p>
        </p:txBody>
      </p:sp>
      <p:sp>
        <p:nvSpPr>
          <p:cNvPr id="22" name="Rectangle 21"/>
          <p:cNvSpPr/>
          <p:nvPr/>
        </p:nvSpPr>
        <p:spPr>
          <a:xfrm>
            <a:off x="8263288" y="4669690"/>
            <a:ext cx="2715065" cy="385137"/>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zh-CN" sz="1600" dirty="0"/>
              <a:t>Clause</a:t>
            </a:r>
            <a:r>
              <a:rPr lang="zh-CN" altLang="en-US" sz="1600" dirty="0"/>
              <a:t> </a:t>
            </a:r>
            <a:r>
              <a:rPr lang="en-US" altLang="zh-CN" sz="1600" dirty="0"/>
              <a:t>A:</a:t>
            </a:r>
            <a:r>
              <a:rPr lang="zh-CN" altLang="en-US" sz="1600" dirty="0"/>
              <a:t> </a:t>
            </a:r>
            <a:r>
              <a:rPr lang="en-US" altLang="zh-CN" sz="1600" dirty="0"/>
              <a:t>label</a:t>
            </a:r>
            <a:r>
              <a:rPr lang="zh-CN" altLang="en-US" sz="1600" dirty="0"/>
              <a:t> </a:t>
            </a:r>
            <a:r>
              <a:rPr lang="en-US" altLang="zh-CN" sz="1600" dirty="0"/>
              <a:t>1;</a:t>
            </a:r>
            <a:r>
              <a:rPr lang="zh-CN" altLang="en-US" sz="1600" dirty="0"/>
              <a:t> </a:t>
            </a:r>
            <a:r>
              <a:rPr lang="en-US" altLang="zh-CN" sz="1600" dirty="0"/>
              <a:t>flag</a:t>
            </a:r>
            <a:endParaRPr lang="en-US" sz="1600" dirty="0"/>
          </a:p>
        </p:txBody>
      </p:sp>
      <p:sp>
        <p:nvSpPr>
          <p:cNvPr id="23" name="Rectangle 22"/>
          <p:cNvSpPr/>
          <p:nvPr/>
        </p:nvSpPr>
        <p:spPr>
          <a:xfrm>
            <a:off x="8263288" y="5153672"/>
            <a:ext cx="2715066" cy="385137"/>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zh-CN" sz="1600" dirty="0"/>
              <a:t>Clause</a:t>
            </a:r>
            <a:r>
              <a:rPr lang="zh-CN" altLang="en-US" sz="1600" dirty="0"/>
              <a:t> </a:t>
            </a:r>
            <a:r>
              <a:rPr lang="en-US" altLang="zh-CN" sz="1600" dirty="0"/>
              <a:t>C:</a:t>
            </a:r>
            <a:r>
              <a:rPr lang="zh-CN" altLang="en-US" sz="1600" dirty="0"/>
              <a:t> </a:t>
            </a:r>
            <a:r>
              <a:rPr lang="en-US" altLang="zh-CN" sz="1600" dirty="0"/>
              <a:t>label</a:t>
            </a:r>
            <a:r>
              <a:rPr lang="zh-CN" altLang="en-US" sz="1600" dirty="0"/>
              <a:t> </a:t>
            </a:r>
            <a:r>
              <a:rPr lang="en-US" altLang="zh-CN" sz="1600" dirty="0"/>
              <a:t>5;</a:t>
            </a:r>
            <a:r>
              <a:rPr lang="zh-CN" altLang="en-US" sz="1600" dirty="0"/>
              <a:t> </a:t>
            </a:r>
            <a:r>
              <a:rPr lang="en-US" altLang="zh-CN" sz="1600" dirty="0"/>
              <a:t>unflag</a:t>
            </a:r>
            <a:endParaRPr lang="en-US" sz="1600" dirty="0"/>
          </a:p>
        </p:txBody>
      </p:sp>
      <p:sp>
        <p:nvSpPr>
          <p:cNvPr id="24" name="Rectangle 23"/>
          <p:cNvSpPr/>
          <p:nvPr/>
        </p:nvSpPr>
        <p:spPr>
          <a:xfrm>
            <a:off x="8263288" y="5637654"/>
            <a:ext cx="2715065" cy="385137"/>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altLang="zh-CN" sz="1600" dirty="0"/>
              <a:t>Clause</a:t>
            </a:r>
            <a:r>
              <a:rPr lang="zh-CN" altLang="en-US" sz="1600" dirty="0"/>
              <a:t> </a:t>
            </a:r>
            <a:r>
              <a:rPr lang="en-US" altLang="zh-CN" sz="1600" dirty="0"/>
              <a:t>F:</a:t>
            </a:r>
            <a:r>
              <a:rPr lang="zh-CN" altLang="en-US" sz="1600" dirty="0"/>
              <a:t> </a:t>
            </a:r>
            <a:r>
              <a:rPr lang="en-US" altLang="zh-CN" sz="1600" dirty="0"/>
              <a:t>label</a:t>
            </a:r>
            <a:r>
              <a:rPr lang="zh-CN" altLang="en-US" sz="1600" dirty="0"/>
              <a:t> </a:t>
            </a:r>
            <a:r>
              <a:rPr lang="en-US" altLang="zh-CN" sz="1600" dirty="0"/>
              <a:t>1;</a:t>
            </a:r>
            <a:r>
              <a:rPr lang="zh-CN" altLang="en-US" sz="1600" dirty="0"/>
              <a:t> </a:t>
            </a:r>
            <a:r>
              <a:rPr lang="en-US" altLang="zh-CN" sz="1600" dirty="0"/>
              <a:t>unflag</a:t>
            </a:r>
            <a:endParaRPr lang="en-US" sz="1600" dirty="0"/>
          </a:p>
        </p:txBody>
      </p:sp>
      <p:sp>
        <p:nvSpPr>
          <p:cNvPr id="25" name="Rectangle 24"/>
          <p:cNvSpPr/>
          <p:nvPr/>
        </p:nvSpPr>
        <p:spPr>
          <a:xfrm>
            <a:off x="1269916" y="4290152"/>
            <a:ext cx="10110848" cy="196970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5072675" y="6259859"/>
            <a:ext cx="2046650" cy="461665"/>
          </a:xfrm>
          <a:prstGeom prst="rect">
            <a:avLst/>
          </a:prstGeom>
          <a:noFill/>
        </p:spPr>
        <p:txBody>
          <a:bodyPr wrap="non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Web</a:t>
            </a:r>
            <a:r>
              <a:rPr lang="zh-CN" altLang="en-US" sz="2400" b="0" cap="none" spc="0" dirty="0">
                <a:ln w="0"/>
                <a:solidFill>
                  <a:schemeClr val="tx1"/>
                </a:solidFill>
                <a:effectLst>
                  <a:outerShdw blurRad="38100" dist="19050" dir="2700000" algn="tl" rotWithShape="0">
                    <a:schemeClr val="dk1">
                      <a:alpha val="40000"/>
                    </a:schemeClr>
                  </a:outerShdw>
                </a:effectLst>
              </a:rPr>
              <a:t> </a:t>
            </a:r>
            <a:r>
              <a:rPr lang="en-US" altLang="zh-CN" sz="2400" b="0" cap="none" spc="0" dirty="0">
                <a:ln w="0"/>
                <a:solidFill>
                  <a:schemeClr val="tx1"/>
                </a:solidFill>
                <a:effectLst>
                  <a:outerShdw blurRad="38100" dist="19050" dir="2700000" algn="tl" rotWithShape="0">
                    <a:schemeClr val="dk1">
                      <a:alpha val="40000"/>
                    </a:schemeClr>
                  </a:outerShdw>
                </a:effectLst>
              </a:rPr>
              <a:t>front</a:t>
            </a:r>
            <a:r>
              <a:rPr lang="zh-CN" altLang="en-US" sz="2400" b="0" cap="none" spc="0" dirty="0">
                <a:ln w="0"/>
                <a:solidFill>
                  <a:schemeClr val="tx1"/>
                </a:solidFill>
                <a:effectLst>
                  <a:outerShdw blurRad="38100" dist="19050" dir="2700000" algn="tl" rotWithShape="0">
                    <a:schemeClr val="dk1">
                      <a:alpha val="40000"/>
                    </a:schemeClr>
                  </a:outerShdw>
                </a:effectLst>
              </a:rPr>
              <a:t> </a:t>
            </a:r>
            <a:r>
              <a:rPr lang="en-US" altLang="zh-CN" sz="2400" b="0" cap="none" spc="0" dirty="0">
                <a:ln w="0"/>
                <a:solidFill>
                  <a:schemeClr val="tx1"/>
                </a:solidFill>
                <a:effectLst>
                  <a:outerShdw blurRad="38100" dist="19050" dir="2700000" algn="tl" rotWithShape="0">
                    <a:schemeClr val="dk1">
                      <a:alpha val="40000"/>
                    </a:schemeClr>
                  </a:outerShdw>
                </a:effectLst>
              </a:rPr>
              <a:t>end</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2" name="Right Arrow 1">
            <a:extLst>
              <a:ext uri="{FF2B5EF4-FFF2-40B4-BE49-F238E27FC236}">
                <a16:creationId xmlns:a16="http://schemas.microsoft.com/office/drawing/2014/main" id="{6D51B0DF-5A87-56D7-B265-D3D8D6FA794E}"/>
              </a:ext>
            </a:extLst>
          </p:cNvPr>
          <p:cNvSpPr/>
          <p:nvPr/>
        </p:nvSpPr>
        <p:spPr>
          <a:xfrm rot="5400000">
            <a:off x="4048016" y="2756372"/>
            <a:ext cx="261644" cy="37708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4" name="Rectangle 3">
            <a:extLst>
              <a:ext uri="{FF2B5EF4-FFF2-40B4-BE49-F238E27FC236}">
                <a16:creationId xmlns:a16="http://schemas.microsoft.com/office/drawing/2014/main" id="{B71713AD-88F8-C131-4524-79BBF69AE253}"/>
              </a:ext>
            </a:extLst>
          </p:cNvPr>
          <p:cNvSpPr/>
          <p:nvPr/>
        </p:nvSpPr>
        <p:spPr>
          <a:xfrm>
            <a:off x="3040362" y="136476"/>
            <a:ext cx="2126993"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Data Preprocessing</a:t>
            </a:r>
          </a:p>
        </p:txBody>
      </p:sp>
      <p:sp>
        <p:nvSpPr>
          <p:cNvPr id="15" name="Rectangle 14">
            <a:extLst>
              <a:ext uri="{FF2B5EF4-FFF2-40B4-BE49-F238E27FC236}">
                <a16:creationId xmlns:a16="http://schemas.microsoft.com/office/drawing/2014/main" id="{B7775075-01A3-9239-3954-4BA0909E2959}"/>
              </a:ext>
            </a:extLst>
          </p:cNvPr>
          <p:cNvSpPr/>
          <p:nvPr/>
        </p:nvSpPr>
        <p:spPr>
          <a:xfrm>
            <a:off x="797742" y="719844"/>
            <a:ext cx="1614545"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Pipeline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09FDE-4DB1-9F47-E573-A6B80897ED66}"/>
            </a:ext>
          </a:extLst>
        </p:cNvPr>
        <p:cNvGrpSpPr/>
        <p:nvPr/>
      </p:nvGrpSpPr>
      <p:grpSpPr>
        <a:xfrm>
          <a:off x="0" y="0"/>
          <a:ext cx="0" cy="0"/>
          <a:chOff x="0" y="0"/>
          <a:chExt cx="0" cy="0"/>
        </a:xfrm>
      </p:grpSpPr>
      <p:sp>
        <p:nvSpPr>
          <p:cNvPr id="17" name="Rectangle 16">
            <a:extLst>
              <a:ext uri="{FF2B5EF4-FFF2-40B4-BE49-F238E27FC236}">
                <a16:creationId xmlns:a16="http://schemas.microsoft.com/office/drawing/2014/main" id="{23B4E067-85C7-96B9-67B0-E1E0BE48ADA1}"/>
              </a:ext>
            </a:extLst>
          </p:cNvPr>
          <p:cNvSpPr/>
          <p:nvPr/>
        </p:nvSpPr>
        <p:spPr>
          <a:xfrm>
            <a:off x="6096000" y="3821629"/>
            <a:ext cx="3231645" cy="369332"/>
          </a:xfrm>
          <a:prstGeom prst="rect">
            <a:avLst/>
          </a:prstGeom>
          <a:noFill/>
        </p:spPr>
        <p:txBody>
          <a:bodyPr wrap="square" lIns="91440" tIns="45720" rIns="91440" bIns="45720">
            <a:spAutoFit/>
          </a:bodyPr>
          <a:lstStyle/>
          <a:p>
            <a:r>
              <a:rPr lang="en-US" dirty="0">
                <a:ln w="0"/>
                <a:effectLst>
                  <a:outerShdw blurRad="38100" dist="19050" dir="2700000" algn="tl" rotWithShape="0">
                    <a:schemeClr val="dk1">
                      <a:alpha val="40000"/>
                    </a:schemeClr>
                  </a:outerShdw>
                </a:effectLst>
              </a:rPr>
              <a:t>Unlabeled</a:t>
            </a:r>
            <a:r>
              <a:rPr lang="zh-CN" altLang="en-US" dirty="0">
                <a:ln w="0"/>
                <a:effectLst>
                  <a:outerShdw blurRad="38100" dist="19050" dir="2700000" algn="tl" rotWithShape="0">
                    <a:schemeClr val="dk1">
                      <a:alpha val="40000"/>
                    </a:schemeClr>
                  </a:outerShdw>
                </a:effectLst>
              </a:rPr>
              <a:t> </a:t>
            </a:r>
            <a:r>
              <a:rPr lang="en-US" altLang="zh-CN" dirty="0">
                <a:ln w="0"/>
                <a:effectLst>
                  <a:outerShdw blurRad="38100" dist="19050" dir="2700000" algn="tl" rotWithShape="0">
                    <a:schemeClr val="dk1">
                      <a:alpha val="40000"/>
                    </a:schemeClr>
                  </a:outerShdw>
                </a:effectLst>
              </a:rPr>
              <a:t>Dataset Example:</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2021FFF8-1ABC-C103-C3EE-BB3795F11C35}"/>
              </a:ext>
            </a:extLst>
          </p:cNvPr>
          <p:cNvSpPr/>
          <p:nvPr/>
        </p:nvSpPr>
        <p:spPr>
          <a:xfrm>
            <a:off x="797742" y="719844"/>
            <a:ext cx="10987047"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Data</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Preprocessing</a:t>
            </a:r>
            <a:r>
              <a:rPr lang="en-US" altLang="zh-CN" sz="3200" dirty="0">
                <a:ln w="0"/>
                <a:effectLst>
                  <a:outerShdw blurRad="38100" dist="19050" dir="2700000" algn="tl" rotWithShape="0">
                    <a:schemeClr val="dk1">
                      <a:alpha val="40000"/>
                    </a:schemeClr>
                  </a:outerShdw>
                </a:effectLst>
              </a:rPr>
              <a:t>: NDA</a:t>
            </a:r>
            <a:r>
              <a:rPr lang="zh-CN" altLang="en-US" sz="3200" dirty="0">
                <a:ln w="0"/>
                <a:effectLst>
                  <a:outerShdw blurRad="38100" dist="19050" dir="2700000" algn="tl" rotWithShape="0">
                    <a:schemeClr val="dk1">
                      <a:alpha val="40000"/>
                    </a:schemeClr>
                  </a:outerShdw>
                </a:effectLst>
              </a:rPr>
              <a:t> </a:t>
            </a:r>
            <a:r>
              <a:rPr lang="en-US" altLang="zh-CN" sz="3200" dirty="0">
                <a:ln w="0"/>
                <a:effectLst>
                  <a:outerShdw blurRad="38100" dist="19050" dir="2700000" algn="tl" rotWithShape="0">
                    <a:schemeClr val="dk1">
                      <a:alpha val="40000"/>
                    </a:schemeClr>
                  </a:outerShdw>
                </a:effectLst>
              </a:rPr>
              <a:t>Document Chunking and Cleaning</a:t>
            </a:r>
            <a:endParaRPr lang="en-US" sz="3200" b="0" cap="none" spc="0" dirty="0">
              <a:ln w="0"/>
              <a:solidFill>
                <a:schemeClr val="tx1"/>
              </a:solidFill>
              <a:effectLst>
                <a:outerShdw blurRad="38100" dist="19050" dir="2700000" algn="tl" rotWithShape="0">
                  <a:schemeClr val="dk1">
                    <a:alpha val="40000"/>
                  </a:schemeClr>
                </a:outerShdw>
              </a:effectLst>
            </a:endParaRPr>
          </a:p>
        </p:txBody>
      </p:sp>
      <p:pic>
        <p:nvPicPr>
          <p:cNvPr id="2" name="Picture 1">
            <a:extLst>
              <a:ext uri="{FF2B5EF4-FFF2-40B4-BE49-F238E27FC236}">
                <a16:creationId xmlns:a16="http://schemas.microsoft.com/office/drawing/2014/main" id="{CB4F2729-5D24-5897-CD34-6C1DCB9AA402}"/>
              </a:ext>
            </a:extLst>
          </p:cNvPr>
          <p:cNvPicPr>
            <a:picLocks noChangeAspect="1"/>
          </p:cNvPicPr>
          <p:nvPr/>
        </p:nvPicPr>
        <p:blipFill>
          <a:blip r:embed="rId2"/>
          <a:stretch>
            <a:fillRect/>
          </a:stretch>
        </p:blipFill>
        <p:spPr>
          <a:xfrm>
            <a:off x="6096000" y="4190961"/>
            <a:ext cx="5141723" cy="2187225"/>
          </a:xfrm>
          <a:prstGeom prst="rect">
            <a:avLst/>
          </a:prstGeom>
        </p:spPr>
      </p:pic>
      <p:pic>
        <p:nvPicPr>
          <p:cNvPr id="6" name="Picture 5">
            <a:extLst>
              <a:ext uri="{FF2B5EF4-FFF2-40B4-BE49-F238E27FC236}">
                <a16:creationId xmlns:a16="http://schemas.microsoft.com/office/drawing/2014/main" id="{E4A0C898-34D6-1B28-5763-00F0757A7164}"/>
              </a:ext>
            </a:extLst>
          </p:cNvPr>
          <p:cNvPicPr>
            <a:picLocks noChangeAspect="1"/>
          </p:cNvPicPr>
          <p:nvPr/>
        </p:nvPicPr>
        <p:blipFill>
          <a:blip r:embed="rId3"/>
          <a:stretch>
            <a:fillRect/>
          </a:stretch>
        </p:blipFill>
        <p:spPr>
          <a:xfrm>
            <a:off x="6096000" y="2161077"/>
            <a:ext cx="4945380" cy="1475886"/>
          </a:xfrm>
          <a:prstGeom prst="rect">
            <a:avLst/>
          </a:prstGeom>
        </p:spPr>
      </p:pic>
      <p:sp>
        <p:nvSpPr>
          <p:cNvPr id="7" name="Rectangle 6">
            <a:extLst>
              <a:ext uri="{FF2B5EF4-FFF2-40B4-BE49-F238E27FC236}">
                <a16:creationId xmlns:a16="http://schemas.microsoft.com/office/drawing/2014/main" id="{0DFD9BAF-BB86-5302-DA94-B9824B805D80}"/>
              </a:ext>
            </a:extLst>
          </p:cNvPr>
          <p:cNvSpPr/>
          <p:nvPr/>
        </p:nvSpPr>
        <p:spPr>
          <a:xfrm>
            <a:off x="6095999" y="1791745"/>
            <a:ext cx="3231645" cy="369332"/>
          </a:xfrm>
          <a:prstGeom prst="rect">
            <a:avLst/>
          </a:prstGeom>
          <a:noFill/>
        </p:spPr>
        <p:txBody>
          <a:bodyPr wrap="square" lIns="91440" tIns="45720" rIns="91440" bIns="45720">
            <a:spAutoFit/>
          </a:bodyPr>
          <a:lstStyle/>
          <a:p>
            <a:r>
              <a:rPr lang="en-US" dirty="0">
                <a:ln w="0"/>
                <a:effectLst>
                  <a:outerShdw blurRad="38100" dist="19050" dir="2700000" algn="tl" rotWithShape="0">
                    <a:schemeClr val="dk1">
                      <a:alpha val="40000"/>
                    </a:schemeClr>
                  </a:outerShdw>
                </a:effectLst>
              </a:rPr>
              <a:t>Paragraph Parsing</a:t>
            </a:r>
            <a:r>
              <a:rPr lang="en-US" altLang="zh-CN" dirty="0">
                <a:ln w="0"/>
                <a:effectLst>
                  <a:outerShdw blurRad="38100" dist="19050" dir="2700000" algn="tl" rotWithShape="0">
                    <a:schemeClr val="dk1">
                      <a:alpha val="40000"/>
                    </a:schemeClr>
                  </a:outerShdw>
                </a:effectLst>
              </a:rPr>
              <a:t>:</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2AB33109-620E-D710-2C06-82F16FA77B43}"/>
              </a:ext>
            </a:extLst>
          </p:cNvPr>
          <p:cNvSpPr txBox="1"/>
          <p:nvPr/>
        </p:nvSpPr>
        <p:spPr>
          <a:xfrm>
            <a:off x="797742" y="1976411"/>
            <a:ext cx="5135878" cy="4247317"/>
          </a:xfrm>
          <a:prstGeom prst="rect">
            <a:avLst/>
          </a:prstGeom>
          <a:noFill/>
        </p:spPr>
        <p:txBody>
          <a:bodyPr wrap="square" rtlCol="0">
            <a:spAutoFit/>
          </a:bodyPr>
          <a:lstStyle/>
          <a:p>
            <a:pPr marL="285750" indent="-285750">
              <a:buFont typeface="Arial" panose="020B0604020202020204" pitchFamily="34" charset="0"/>
              <a:buChar char="•"/>
            </a:pPr>
            <a:r>
              <a:rPr lang="en-US" b="1" dirty="0"/>
              <a:t>Text Cleaning &amp; Normalization</a:t>
            </a:r>
          </a:p>
          <a:p>
            <a:r>
              <a:rPr lang="en-US" dirty="0"/>
              <a:t>Convert to lowercase, normalize whitespace, remove numbering patterns, and eliminate noise to produce consistent and model-ready text.</a:t>
            </a:r>
          </a:p>
          <a:p>
            <a:endParaRPr lang="en-US" dirty="0"/>
          </a:p>
          <a:p>
            <a:pPr marL="285750" indent="-285750">
              <a:buFont typeface="Arial" panose="020B0604020202020204" pitchFamily="34" charset="0"/>
              <a:buChar char="•"/>
            </a:pPr>
            <a:r>
              <a:rPr lang="en-US" b="1" dirty="0"/>
              <a:t>Sensitive Data Redaction</a:t>
            </a:r>
          </a:p>
          <a:p>
            <a:r>
              <a:rPr lang="en-US" dirty="0"/>
              <a:t>Apply regex-based organization masking and use Presidio to anonymize PII entities such as COMPANY</a:t>
            </a:r>
            <a:r>
              <a:rPr lang="zh-CN" altLang="en-US" dirty="0"/>
              <a:t> </a:t>
            </a:r>
            <a:r>
              <a:rPr lang="en-US" altLang="zh-CN" dirty="0"/>
              <a:t>NAME, </a:t>
            </a:r>
            <a:r>
              <a:rPr lang="en-US" dirty="0"/>
              <a:t>PERSON, EMAIL, PHONE, DATE_TIME, and URLs.</a:t>
            </a:r>
          </a:p>
          <a:p>
            <a:endParaRPr lang="en-US" b="1" dirty="0"/>
          </a:p>
          <a:p>
            <a:pPr marL="285750" indent="-285750">
              <a:buFont typeface="Arial" panose="020B0604020202020204" pitchFamily="34" charset="0"/>
              <a:buChar char="•"/>
            </a:pPr>
            <a:r>
              <a:rPr lang="en-US" b="1" dirty="0"/>
              <a:t>Paragraph &amp; Sentence Extraction</a:t>
            </a:r>
          </a:p>
          <a:p>
            <a:r>
              <a:rPr lang="en-US" dirty="0"/>
              <a:t>Added paragraph-level context for each sentence to enable context-aware classification.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51179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3D2756-21EB-71BC-A5CC-46B230C3E0CF}"/>
            </a:ext>
          </a:extLst>
        </p:cNvPr>
        <p:cNvGrpSpPr/>
        <p:nvPr/>
      </p:nvGrpSpPr>
      <p:grpSpPr>
        <a:xfrm>
          <a:off x="0" y="0"/>
          <a:ext cx="0" cy="0"/>
          <a:chOff x="0" y="0"/>
          <a:chExt cx="0" cy="0"/>
        </a:xfrm>
      </p:grpSpPr>
      <p:sp>
        <p:nvSpPr>
          <p:cNvPr id="17" name="Rectangle 16">
            <a:extLst>
              <a:ext uri="{FF2B5EF4-FFF2-40B4-BE49-F238E27FC236}">
                <a16:creationId xmlns:a16="http://schemas.microsoft.com/office/drawing/2014/main" id="{8DA1EC54-04F9-4AEA-7CD0-864791D12EAF}"/>
              </a:ext>
            </a:extLst>
          </p:cNvPr>
          <p:cNvSpPr/>
          <p:nvPr/>
        </p:nvSpPr>
        <p:spPr>
          <a:xfrm>
            <a:off x="977738" y="1464106"/>
            <a:ext cx="5283577" cy="4801314"/>
          </a:xfrm>
          <a:prstGeom prst="rect">
            <a:avLst/>
          </a:prstGeom>
          <a:noFill/>
        </p:spPr>
        <p:txBody>
          <a:bodyPr wrap="square" lIns="91440" tIns="45720" rIns="91440" bIns="45720">
            <a:spAutoFit/>
          </a:bodyPr>
          <a:lstStyle/>
          <a:p>
            <a:r>
              <a:rPr lang="en-US" b="0" cap="none" spc="0" dirty="0">
                <a:ln w="0"/>
                <a:solidFill>
                  <a:schemeClr val="tx1"/>
                </a:solidFill>
                <a:effectLst>
                  <a:outerShdw blurRad="38100" dist="19050" dir="2700000" algn="tl" rotWithShape="0">
                    <a:schemeClr val="dk1">
                      <a:alpha val="40000"/>
                    </a:schemeClr>
                  </a:outerShdw>
                </a:effectLst>
              </a:rPr>
              <a:t>Core</a:t>
            </a:r>
            <a:r>
              <a:rPr lang="zh-CN" altLang="en-US" b="0" cap="none" spc="0" dirty="0">
                <a:ln w="0"/>
                <a:solidFill>
                  <a:schemeClr val="tx1"/>
                </a:solidFill>
                <a:effectLst>
                  <a:outerShdw blurRad="38100" dist="19050" dir="2700000" algn="tl" rotWithShape="0">
                    <a:schemeClr val="dk1">
                      <a:alpha val="40000"/>
                    </a:schemeClr>
                  </a:outerShdw>
                </a:effectLst>
              </a:rPr>
              <a:t> </a:t>
            </a:r>
            <a:r>
              <a:rPr lang="en-US" altLang="zh-CN" b="0" cap="none" spc="0" dirty="0">
                <a:ln w="0"/>
                <a:solidFill>
                  <a:schemeClr val="tx1"/>
                </a:solidFill>
                <a:effectLst>
                  <a:outerShdw blurRad="38100" dist="19050" dir="2700000" algn="tl" rotWithShape="0">
                    <a:schemeClr val="dk1">
                      <a:alpha val="40000"/>
                    </a:schemeClr>
                  </a:outerShdw>
                </a:effectLst>
              </a:rPr>
              <a:t>Idea: </a:t>
            </a:r>
            <a:r>
              <a:rPr lang="en-US" dirty="0"/>
              <a:t>let the LLM first determine whether each clause belongs to any of the eight less common categories, and if it does not match any of them, it is assigned to </a:t>
            </a:r>
            <a:r>
              <a:rPr lang="en-US" i="1" dirty="0"/>
              <a:t>Confidentiality Obligations</a:t>
            </a:r>
            <a:r>
              <a:rPr lang="en-US" dirty="0"/>
              <a:t>, the dominant default class.</a:t>
            </a:r>
          </a:p>
          <a:p>
            <a:endParaRPr lang="en-US" dirty="0"/>
          </a:p>
          <a:p>
            <a:pPr marL="285750" indent="-285750">
              <a:buFont typeface="Arial" panose="020B0604020202020204" pitchFamily="34" charset="0"/>
              <a:buChar char="•"/>
            </a:pPr>
            <a:r>
              <a:rPr lang="en-US" b="1" dirty="0"/>
              <a:t>Majority Voting</a:t>
            </a:r>
            <a:r>
              <a:rPr lang="en-US" dirty="0"/>
              <a:t>: repeating classification five times reduces randomness and stabilizes the final label through majority consensus.</a:t>
            </a:r>
          </a:p>
          <a:p>
            <a:pPr marL="285750" indent="-285750">
              <a:buFont typeface="Arial" panose="020B0604020202020204" pitchFamily="34" charset="0"/>
              <a:buChar char="•"/>
            </a:pPr>
            <a:r>
              <a:rPr lang="en-US" b="1" dirty="0"/>
              <a:t>Few-Shot Prompting</a:t>
            </a:r>
            <a:r>
              <a:rPr lang="en-US" dirty="0"/>
              <a:t>: providing example clauses guides the LLM toward more consistent and accurate category decisions.</a:t>
            </a:r>
          </a:p>
          <a:p>
            <a:pPr marL="285750" indent="-285750">
              <a:buFont typeface="Arial" panose="020B0604020202020204" pitchFamily="34" charset="0"/>
              <a:buChar char="•"/>
            </a:pPr>
            <a:r>
              <a:rPr lang="en-US" b="1" dirty="0"/>
              <a:t>Human Review</a:t>
            </a:r>
            <a:r>
              <a:rPr lang="en-US" dirty="0"/>
              <a:t>: clauses with low confidence or inconsistent votes are manually inspected, and periodic sampling audits are conducted to ensure overall label quality.</a:t>
            </a:r>
            <a:endParaRPr lang="en-US" b="0" cap="none" spc="0" dirty="0">
              <a:ln w="0"/>
              <a:solidFill>
                <a:schemeClr val="tx1"/>
              </a:solidFill>
              <a:effectLst>
                <a:outerShdw blurRad="38100" dist="19050" dir="2700000" algn="tl" rotWithShape="0">
                  <a:schemeClr val="dk1">
                    <a:alpha val="40000"/>
                  </a:schemeClr>
                </a:outerShdw>
              </a:effectLst>
            </a:endParaRPr>
          </a:p>
          <a:p>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6F212490-A181-10B8-426D-7F85B338417B}"/>
              </a:ext>
            </a:extLst>
          </p:cNvPr>
          <p:cNvSpPr/>
          <p:nvPr/>
        </p:nvSpPr>
        <p:spPr>
          <a:xfrm>
            <a:off x="797742" y="719844"/>
            <a:ext cx="9180270"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Data</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Preprocessing</a:t>
            </a:r>
            <a:r>
              <a:rPr lang="en-US" altLang="zh-CN" sz="3200" dirty="0">
                <a:ln w="0"/>
                <a:effectLst>
                  <a:outerShdw blurRad="38100" dist="19050" dir="2700000" algn="tl" rotWithShape="0">
                    <a:schemeClr val="dk1">
                      <a:alpha val="40000"/>
                    </a:schemeClr>
                  </a:outerShdw>
                </a:effectLst>
              </a:rPr>
              <a:t>: Categorize</a:t>
            </a:r>
            <a:r>
              <a:rPr lang="zh-CN" altLang="en-US" sz="3200" dirty="0">
                <a:ln w="0"/>
                <a:effectLst>
                  <a:outerShdw blurRad="38100" dist="19050" dir="2700000" algn="tl" rotWithShape="0">
                    <a:schemeClr val="dk1">
                      <a:alpha val="40000"/>
                    </a:schemeClr>
                  </a:outerShdw>
                </a:effectLst>
              </a:rPr>
              <a:t> </a:t>
            </a:r>
            <a:r>
              <a:rPr lang="en-US" altLang="zh-CN" sz="3200" dirty="0">
                <a:ln w="0"/>
                <a:effectLst>
                  <a:outerShdw blurRad="38100" dist="19050" dir="2700000" algn="tl" rotWithShape="0">
                    <a:schemeClr val="dk1">
                      <a:alpha val="40000"/>
                    </a:schemeClr>
                  </a:outerShdw>
                </a:effectLst>
              </a:rPr>
              <a:t>Unlabeled</a:t>
            </a:r>
            <a:r>
              <a:rPr lang="zh-CN" altLang="en-US" sz="3200" dirty="0">
                <a:ln w="0"/>
                <a:effectLst>
                  <a:outerShdw blurRad="38100" dist="19050" dir="2700000" algn="tl" rotWithShape="0">
                    <a:schemeClr val="dk1">
                      <a:alpha val="40000"/>
                    </a:schemeClr>
                  </a:outerShdw>
                </a:effectLst>
              </a:rPr>
              <a:t> </a:t>
            </a:r>
            <a:r>
              <a:rPr lang="en-US" altLang="zh-CN" sz="3200" dirty="0">
                <a:ln w="0"/>
                <a:effectLst>
                  <a:outerShdw blurRad="38100" dist="19050" dir="2700000" algn="tl" rotWithShape="0">
                    <a:schemeClr val="dk1">
                      <a:alpha val="40000"/>
                    </a:schemeClr>
                  </a:outerShdw>
                </a:effectLst>
              </a:rPr>
              <a:t>Clauses</a:t>
            </a:r>
            <a:endParaRPr lang="en-US" sz="3200" b="0" cap="none" spc="0" dirty="0">
              <a:ln w="0"/>
              <a:solidFill>
                <a:schemeClr val="tx1"/>
              </a:solidFill>
              <a:effectLst>
                <a:outerShdw blurRad="38100" dist="19050" dir="2700000" algn="tl" rotWithShape="0">
                  <a:schemeClr val="dk1">
                    <a:alpha val="40000"/>
                  </a:schemeClr>
                </a:outerShdw>
              </a:effectLst>
            </a:endParaRPr>
          </a:p>
        </p:txBody>
      </p:sp>
      <p:pic>
        <p:nvPicPr>
          <p:cNvPr id="2" name="Picture 1">
            <a:extLst>
              <a:ext uri="{FF2B5EF4-FFF2-40B4-BE49-F238E27FC236}">
                <a16:creationId xmlns:a16="http://schemas.microsoft.com/office/drawing/2014/main" id="{323BC7FE-03BA-A5F0-7C81-382DAD7A3BDD}"/>
              </a:ext>
            </a:extLst>
          </p:cNvPr>
          <p:cNvPicPr>
            <a:picLocks noChangeAspect="1"/>
          </p:cNvPicPr>
          <p:nvPr/>
        </p:nvPicPr>
        <p:blipFill>
          <a:blip r:embed="rId2"/>
          <a:stretch>
            <a:fillRect/>
          </a:stretch>
        </p:blipFill>
        <p:spPr>
          <a:xfrm>
            <a:off x="6513641" y="1304619"/>
            <a:ext cx="4949955" cy="2873191"/>
          </a:xfrm>
          <a:prstGeom prst="rect">
            <a:avLst/>
          </a:prstGeom>
        </p:spPr>
      </p:pic>
      <p:pic>
        <p:nvPicPr>
          <p:cNvPr id="3" name="Picture 2">
            <a:extLst>
              <a:ext uri="{FF2B5EF4-FFF2-40B4-BE49-F238E27FC236}">
                <a16:creationId xmlns:a16="http://schemas.microsoft.com/office/drawing/2014/main" id="{3EF20943-43EA-16FF-3274-1F753C207130}"/>
              </a:ext>
            </a:extLst>
          </p:cNvPr>
          <p:cNvPicPr>
            <a:picLocks noChangeAspect="1"/>
          </p:cNvPicPr>
          <p:nvPr/>
        </p:nvPicPr>
        <p:blipFill>
          <a:blip r:embed="rId3"/>
          <a:srcRect b="12072"/>
          <a:stretch>
            <a:fillRect/>
          </a:stretch>
        </p:blipFill>
        <p:spPr>
          <a:xfrm>
            <a:off x="6513641" y="4177811"/>
            <a:ext cx="4949955" cy="2532956"/>
          </a:xfrm>
          <a:prstGeom prst="rect">
            <a:avLst/>
          </a:prstGeom>
        </p:spPr>
      </p:pic>
      <p:pic>
        <p:nvPicPr>
          <p:cNvPr id="4" name="Picture 3">
            <a:extLst>
              <a:ext uri="{FF2B5EF4-FFF2-40B4-BE49-F238E27FC236}">
                <a16:creationId xmlns:a16="http://schemas.microsoft.com/office/drawing/2014/main" id="{9AAFCDB6-E33F-7094-F972-74E6C051384F}"/>
              </a:ext>
            </a:extLst>
          </p:cNvPr>
          <p:cNvPicPr>
            <a:picLocks noChangeAspect="1"/>
          </p:cNvPicPr>
          <p:nvPr/>
        </p:nvPicPr>
        <p:blipFill>
          <a:blip r:embed="rId4"/>
          <a:stretch>
            <a:fillRect/>
          </a:stretch>
        </p:blipFill>
        <p:spPr>
          <a:xfrm>
            <a:off x="6261315" y="1195920"/>
            <a:ext cx="2311400" cy="292100"/>
          </a:xfrm>
          <a:prstGeom prst="rect">
            <a:avLst/>
          </a:prstGeom>
        </p:spPr>
      </p:pic>
    </p:spTree>
    <p:extLst>
      <p:ext uri="{BB962C8B-B14F-4D97-AF65-F5344CB8AC3E}">
        <p14:creationId xmlns:p14="http://schemas.microsoft.com/office/powerpoint/2010/main" val="1846002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12491"/>
          <a:stretch>
            <a:fillRect/>
          </a:stretch>
        </p:blipFill>
        <p:spPr bwMode="auto">
          <a:xfrm>
            <a:off x="1066800" y="1708291"/>
            <a:ext cx="3315630" cy="21324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8919" y="1564869"/>
            <a:ext cx="3595894" cy="2332120"/>
          </a:xfrm>
          <a:prstGeom prst="rect">
            <a:avLst/>
          </a:prstGeom>
          <a:noFill/>
          <a:ln>
            <a:solidFill>
              <a:schemeClr val="tx1"/>
            </a:solidFill>
          </a:ln>
        </p:spPr>
      </p:pic>
      <p:sp>
        <p:nvSpPr>
          <p:cNvPr id="4" name="Rectangle 3"/>
          <p:cNvSpPr/>
          <p:nvPr/>
        </p:nvSpPr>
        <p:spPr>
          <a:xfrm>
            <a:off x="1133685" y="3009721"/>
            <a:ext cx="3248746" cy="83099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4449315" y="3130480"/>
            <a:ext cx="2027507" cy="646331"/>
          </a:xfrm>
          <a:prstGeom prst="rect">
            <a:avLst/>
          </a:prstGeom>
          <a:noFill/>
        </p:spPr>
        <p:txBody>
          <a:bodyPr wrap="square" lIns="91440" tIns="45720" rIns="91440" bIns="45720">
            <a:spAutoFit/>
          </a:bodyPr>
          <a:lstStyle/>
          <a:p>
            <a:r>
              <a:rPr lang="en-US" b="0" cap="none" spc="0" dirty="0">
                <a:ln w="0"/>
                <a:solidFill>
                  <a:schemeClr val="tx1"/>
                </a:solidFill>
                <a:effectLst>
                  <a:outerShdw blurRad="38100" dist="19050" dir="2700000" algn="tl" rotWithShape="0">
                    <a:schemeClr val="dk1">
                      <a:alpha val="40000"/>
                    </a:schemeClr>
                  </a:outerShdw>
                </a:effectLst>
              </a:rPr>
              <a:t>Small</a:t>
            </a:r>
            <a:r>
              <a:rPr lang="zh-CN" altLang="en-US" b="0" cap="none" spc="0" dirty="0">
                <a:ln w="0"/>
                <a:solidFill>
                  <a:schemeClr val="tx1"/>
                </a:solidFill>
                <a:effectLst>
                  <a:outerShdw blurRad="38100" dist="19050" dir="2700000" algn="tl" rotWithShape="0">
                    <a:schemeClr val="dk1">
                      <a:alpha val="40000"/>
                    </a:schemeClr>
                  </a:outerShdw>
                </a:effectLst>
              </a:rPr>
              <a:t> </a:t>
            </a:r>
            <a:r>
              <a:rPr lang="en-US" altLang="zh-CN" b="0" cap="none" spc="0" dirty="0">
                <a:ln w="0"/>
                <a:solidFill>
                  <a:schemeClr val="tx1"/>
                </a:solidFill>
                <a:effectLst>
                  <a:outerShdw blurRad="38100" dist="19050" dir="2700000" algn="tl" rotWithShape="0">
                    <a:schemeClr val="dk1">
                      <a:alpha val="40000"/>
                    </a:schemeClr>
                  </a:outerShdw>
                </a:effectLst>
              </a:rPr>
              <a:t>classes</a:t>
            </a:r>
            <a:r>
              <a:rPr lang="zh-CN" altLang="en-US" b="0" cap="none" spc="0" dirty="0">
                <a:ln w="0"/>
                <a:solidFill>
                  <a:schemeClr val="tx1"/>
                </a:solidFill>
                <a:effectLst>
                  <a:outerShdw blurRad="38100" dist="19050" dir="2700000" algn="tl" rotWithShape="0">
                    <a:schemeClr val="dk1">
                      <a:alpha val="40000"/>
                    </a:schemeClr>
                  </a:outerShdw>
                </a:effectLst>
              </a:rPr>
              <a:t>： </a:t>
            </a:r>
            <a:r>
              <a:rPr lang="en-US" b="0" cap="none" spc="0" dirty="0">
                <a:ln w="0"/>
                <a:solidFill>
                  <a:schemeClr val="tx1"/>
                </a:solidFill>
                <a:effectLst>
                  <a:outerShdw blurRad="38100" dist="19050" dir="2700000" algn="tl" rotWithShape="0">
                    <a:schemeClr val="dk1">
                      <a:alpha val="40000"/>
                    </a:schemeClr>
                  </a:outerShdw>
                </a:effectLst>
              </a:rPr>
              <a:t>Bad</a:t>
            </a:r>
            <a:r>
              <a:rPr lang="zh-CN" altLang="en-US" b="0" cap="none" spc="0" dirty="0">
                <a:ln w="0"/>
                <a:solidFill>
                  <a:schemeClr val="tx1"/>
                </a:solidFill>
                <a:effectLst>
                  <a:outerShdw blurRad="38100" dist="19050" dir="2700000" algn="tl" rotWithShape="0">
                    <a:schemeClr val="dk1">
                      <a:alpha val="40000"/>
                    </a:schemeClr>
                  </a:outerShdw>
                </a:effectLst>
              </a:rPr>
              <a:t> </a:t>
            </a:r>
            <a:r>
              <a:rPr lang="en-US" altLang="zh-CN" b="0" cap="none" spc="0" dirty="0">
                <a:ln w="0"/>
                <a:solidFill>
                  <a:schemeClr val="tx1"/>
                </a:solidFill>
                <a:effectLst>
                  <a:outerShdw blurRad="38100" dist="19050" dir="2700000" algn="tl" rotWithShape="0">
                    <a:schemeClr val="dk1">
                      <a:alpha val="40000"/>
                    </a:schemeClr>
                  </a:outerShdw>
                </a:effectLst>
              </a:rPr>
              <a:t>for</a:t>
            </a:r>
            <a:r>
              <a:rPr lang="zh-CN" altLang="en-US" b="0" cap="none" spc="0" dirty="0">
                <a:ln w="0"/>
                <a:solidFill>
                  <a:schemeClr val="tx1"/>
                </a:solidFill>
                <a:effectLst>
                  <a:outerShdw blurRad="38100" dist="19050" dir="2700000" algn="tl" rotWithShape="0">
                    <a:schemeClr val="dk1">
                      <a:alpha val="40000"/>
                    </a:schemeClr>
                  </a:outerShdw>
                </a:effectLst>
              </a:rPr>
              <a:t> </a:t>
            </a:r>
            <a:r>
              <a:rPr lang="en-US" altLang="zh-CN" b="0" cap="none" spc="0" dirty="0">
                <a:ln w="0"/>
                <a:solidFill>
                  <a:schemeClr val="tx1"/>
                </a:solidFill>
                <a:effectLst>
                  <a:outerShdw blurRad="38100" dist="19050" dir="2700000" algn="tl" rotWithShape="0">
                    <a:schemeClr val="dk1">
                      <a:alpha val="40000"/>
                    </a:schemeClr>
                  </a:outerShdw>
                </a:effectLst>
              </a:rPr>
              <a:t>training</a:t>
            </a:r>
            <a:r>
              <a:rPr lang="zh-CN" altLang="en-US" b="0" cap="none" spc="0" dirty="0">
                <a:ln w="0"/>
                <a:solidFill>
                  <a:schemeClr val="tx1"/>
                </a:solidFill>
                <a:effectLst>
                  <a:outerShdw blurRad="38100" dist="19050" dir="2700000" algn="tl" rotWithShape="0">
                    <a:schemeClr val="dk1">
                      <a:alpha val="40000"/>
                    </a:schemeClr>
                  </a:outerShdw>
                </a:effectLst>
              </a:rPr>
              <a:t> </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p:cNvSpPr/>
          <p:nvPr/>
        </p:nvSpPr>
        <p:spPr>
          <a:xfrm>
            <a:off x="797742" y="719844"/>
            <a:ext cx="5569410"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Class</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Balance:</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Synthesis</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dirty="0">
                <a:ln w="0"/>
                <a:effectLst>
                  <a:outerShdw blurRad="38100" dist="19050" dir="2700000" algn="tl" rotWithShape="0">
                    <a:schemeClr val="dk1">
                      <a:alpha val="40000"/>
                    </a:schemeClr>
                  </a:outerShdw>
                </a:effectLst>
              </a:rPr>
              <a:t>D</a:t>
            </a:r>
            <a:r>
              <a:rPr lang="en-US" altLang="zh-CN" sz="3200" b="0" cap="none" spc="0" dirty="0">
                <a:ln w="0"/>
                <a:solidFill>
                  <a:schemeClr val="tx1"/>
                </a:solidFill>
                <a:effectLst>
                  <a:outerShdw blurRad="38100" dist="19050" dir="2700000" algn="tl" rotWithShape="0">
                    <a:schemeClr val="dk1">
                      <a:alpha val="40000"/>
                    </a:schemeClr>
                  </a:outerShdw>
                </a:effectLst>
              </a:rPr>
              <a:t>ata</a:t>
            </a:r>
            <a:endParaRPr lang="en-US" sz="32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20" name="Table 19"/>
          <p:cNvGraphicFramePr>
            <a:graphicFrameLocks noGrp="1"/>
          </p:cNvGraphicFramePr>
          <p:nvPr/>
        </p:nvGraphicFramePr>
        <p:xfrm>
          <a:off x="1247205" y="4819771"/>
          <a:ext cx="9003323" cy="1742440"/>
        </p:xfrm>
        <a:graphic>
          <a:graphicData uri="http://schemas.openxmlformats.org/drawingml/2006/table">
            <a:tbl>
              <a:tblPr firstRow="1" bandRow="1">
                <a:tableStyleId>{5940675A-B579-460E-94D1-54222C63F5DA}</a:tableStyleId>
              </a:tblPr>
              <a:tblGrid>
                <a:gridCol w="3742006">
                  <a:extLst>
                    <a:ext uri="{9D8B030D-6E8A-4147-A177-3AD203B41FA5}">
                      <a16:colId xmlns:a16="http://schemas.microsoft.com/office/drawing/2014/main" val="20000"/>
                    </a:ext>
                  </a:extLst>
                </a:gridCol>
                <a:gridCol w="3197281">
                  <a:extLst>
                    <a:ext uri="{9D8B030D-6E8A-4147-A177-3AD203B41FA5}">
                      <a16:colId xmlns:a16="http://schemas.microsoft.com/office/drawing/2014/main" val="20001"/>
                    </a:ext>
                  </a:extLst>
                </a:gridCol>
                <a:gridCol w="2064036">
                  <a:extLst>
                    <a:ext uri="{9D8B030D-6E8A-4147-A177-3AD203B41FA5}">
                      <a16:colId xmlns:a16="http://schemas.microsoft.com/office/drawing/2014/main" val="20002"/>
                    </a:ext>
                  </a:extLst>
                </a:gridCol>
              </a:tblGrid>
              <a:tr h="370840">
                <a:tc>
                  <a:txBody>
                    <a:bodyPr/>
                    <a:lstStyle/>
                    <a:p>
                      <a:r>
                        <a:rPr lang="en-US" altLang="zh-CN" sz="1400" dirty="0"/>
                        <a:t>Original</a:t>
                      </a:r>
                      <a:r>
                        <a:rPr lang="zh-CN" altLang="en-US" sz="1400" dirty="0"/>
                        <a:t> </a:t>
                      </a:r>
                      <a:r>
                        <a:rPr lang="en-US" altLang="zh-CN" sz="1400" dirty="0"/>
                        <a:t>sentence</a:t>
                      </a:r>
                      <a:endParaRPr lang="en-US" sz="1400" dirty="0"/>
                    </a:p>
                  </a:txBody>
                  <a:tcPr/>
                </a:tc>
                <a:tc>
                  <a:txBody>
                    <a:bodyPr/>
                    <a:lstStyle/>
                    <a:p>
                      <a:r>
                        <a:rPr lang="en-US" altLang="zh-CN" sz="1400" dirty="0"/>
                        <a:t>Synthesis</a:t>
                      </a:r>
                      <a:r>
                        <a:rPr lang="zh-CN" altLang="en-US" sz="1400" dirty="0"/>
                        <a:t> </a:t>
                      </a:r>
                      <a:r>
                        <a:rPr lang="en-US" altLang="zh-CN" sz="1400" dirty="0"/>
                        <a:t>sentence</a:t>
                      </a:r>
                      <a:endParaRPr lang="en-US" sz="1400" dirty="0"/>
                    </a:p>
                  </a:txBody>
                  <a:tcPr/>
                </a:tc>
                <a:tc>
                  <a:txBody>
                    <a:bodyPr/>
                    <a:lstStyle/>
                    <a:p>
                      <a:r>
                        <a:rPr lang="en-US" altLang="zh-CN" sz="1400" dirty="0"/>
                        <a:t>Category</a:t>
                      </a:r>
                      <a:endParaRPr lang="en-US" sz="1400" dirty="0"/>
                    </a:p>
                  </a:txBody>
                  <a:tcPr/>
                </a:tc>
                <a:extLst>
                  <a:ext uri="{0D108BD9-81ED-4DB2-BD59-A6C34878D82A}">
                    <a16:rowId xmlns:a16="http://schemas.microsoft.com/office/drawing/2014/main" val="1000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400" dirty="0"/>
                        <a:t>Each party hereby expressly </a:t>
                      </a:r>
                      <a:r>
                        <a:rPr lang="en-US" sz="1400" u="sng" dirty="0"/>
                        <a:t>disclaims</a:t>
                      </a:r>
                      <a:r>
                        <a:rPr lang="en-US" sz="1400" dirty="0"/>
                        <a:t> and </a:t>
                      </a:r>
                      <a:r>
                        <a:rPr lang="en-US" sz="1400" u="sng" dirty="0"/>
                        <a:t>waives</a:t>
                      </a:r>
                      <a:r>
                        <a:rPr lang="en-US" sz="1400" dirty="0"/>
                        <a:t> any right to recover from the other party any incidental, </a:t>
                      </a:r>
                      <a:r>
                        <a:rPr lang="en-US" sz="1400" u="sng" dirty="0"/>
                        <a:t>indirect, special, punitive</a:t>
                      </a:r>
                      <a:r>
                        <a:rPr lang="en-US" sz="1400" dirty="0"/>
                        <a:t>, or </a:t>
                      </a:r>
                      <a:r>
                        <a:rPr lang="en-US" sz="1400" u="sng" dirty="0"/>
                        <a:t>consequential damages</a:t>
                      </a:r>
                      <a:r>
                        <a:rPr lang="en-US" sz="1400" dirty="0"/>
                        <a:t>, including without limitation damages for lost profits</a:t>
                      </a:r>
                    </a:p>
                    <a:p>
                      <a:pPr algn="l"/>
                      <a:endParaRPr lang="en-US" sz="14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400" dirty="0"/>
                        <a:t>Each Party expressly </a:t>
                      </a:r>
                      <a:r>
                        <a:rPr lang="en-US" sz="1400" u="sng" dirty="0"/>
                        <a:t>waives</a:t>
                      </a:r>
                      <a:r>
                        <a:rPr lang="en-US" sz="1400" dirty="0"/>
                        <a:t> any </a:t>
                      </a:r>
                      <a:r>
                        <a:rPr lang="en-US" sz="1400" u="sng" dirty="0"/>
                        <a:t>claim against</a:t>
                      </a:r>
                      <a:r>
                        <a:rPr lang="en-US" sz="1400" dirty="0"/>
                        <a:t> the other </a:t>
                      </a:r>
                      <a:r>
                        <a:rPr lang="en-US" sz="1400" u="sng" dirty="0"/>
                        <a:t>for indirect, special, incidental, or consequential damages </a:t>
                      </a:r>
                      <a:r>
                        <a:rPr lang="en-US" sz="1400" dirty="0"/>
                        <a:t>incurred as a result of any breach of this Agreement</a:t>
                      </a:r>
                    </a:p>
                    <a:p>
                      <a:pPr algn="l"/>
                      <a:endParaRPr lang="en-US" sz="1400" dirty="0"/>
                    </a:p>
                  </a:txBody>
                  <a:tcPr anchor="ctr"/>
                </a:tc>
                <a:tc>
                  <a:txBody>
                    <a:bodyPr/>
                    <a:lstStyle/>
                    <a:p>
                      <a:pPr algn="l" fontAlgn="ctr">
                        <a:buNone/>
                      </a:pPr>
                      <a:r>
                        <a:rPr lang="en-US" sz="1400" b="0" i="0" u="none" strike="noStrike" dirty="0">
                          <a:solidFill>
                            <a:schemeClr val="tx1"/>
                          </a:solidFill>
                          <a:effectLst/>
                          <a:latin typeface="+mn-lt"/>
                        </a:rPr>
                        <a:t>indirect damages waiver</a:t>
                      </a:r>
                    </a:p>
                  </a:txBody>
                  <a:tcPr marL="9525" marR="9525" marT="9525" marB="0" anchor="ctr"/>
                </a:tc>
                <a:extLst>
                  <a:ext uri="{0D108BD9-81ED-4DB2-BD59-A6C34878D82A}">
                    <a16:rowId xmlns:a16="http://schemas.microsoft.com/office/drawing/2014/main" val="10001"/>
                  </a:ext>
                </a:extLst>
              </a:tr>
            </a:tbl>
          </a:graphicData>
        </a:graphic>
      </p:graphicFrame>
      <p:sp>
        <p:nvSpPr>
          <p:cNvPr id="21" name="Curved Down Arrow 20"/>
          <p:cNvSpPr/>
          <p:nvPr/>
        </p:nvSpPr>
        <p:spPr>
          <a:xfrm>
            <a:off x="4141098" y="4463457"/>
            <a:ext cx="1430865" cy="300042"/>
          </a:xfrm>
          <a:prstGeom prst="curved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Rectangle 21"/>
          <p:cNvSpPr/>
          <p:nvPr/>
        </p:nvSpPr>
        <p:spPr>
          <a:xfrm>
            <a:off x="2875470" y="4019551"/>
            <a:ext cx="4427786" cy="400110"/>
          </a:xfrm>
          <a:prstGeom prst="rect">
            <a:avLst/>
          </a:prstGeom>
          <a:noFill/>
        </p:spPr>
        <p:txBody>
          <a:bodyPr wrap="square" lIns="91440" tIns="45720" rIns="91440" bIns="45720">
            <a:spAutoFit/>
          </a:bodyPr>
          <a:lstStyle/>
          <a:p>
            <a:r>
              <a:rPr lang="en-US" altLang="zh-CN" sz="2000" b="0" cap="none" spc="0" dirty="0">
                <a:ln w="0"/>
                <a:solidFill>
                  <a:schemeClr val="tx1"/>
                </a:solidFill>
                <a:effectLst>
                  <a:outerShdw blurRad="38100" dist="19050" dir="2700000" algn="tl" rotWithShape="0">
                    <a:schemeClr val="dk1">
                      <a:alpha val="40000"/>
                    </a:schemeClr>
                  </a:outerShdw>
                </a:effectLst>
              </a:rPr>
              <a:t>Gemini-generated: in-context learning</a:t>
            </a:r>
            <a:endParaRPr lang="en-US" sz="2000" b="0" cap="none" spc="0" dirty="0">
              <a:ln w="0"/>
              <a:solidFill>
                <a:schemeClr val="tx1"/>
              </a:solidFill>
              <a:effectLst>
                <a:outerShdw blurRad="38100" dist="19050" dir="2700000" algn="tl" rotWithShape="0">
                  <a:schemeClr val="dk1">
                    <a:alpha val="40000"/>
                  </a:scheme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dissolve">
                                      <p:cBhvr>
                                        <p:cTn id="17" dur="500"/>
                                        <p:tgtEl>
                                          <p:spTgt spid="22"/>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dissolve">
                                      <p:cBhvr>
                                        <p:cTn id="20" dur="500"/>
                                        <p:tgtEl>
                                          <p:spTgt spid="21"/>
                                        </p:tgtEl>
                                      </p:cBhvr>
                                    </p:animEffect>
                                  </p:childTnLst>
                                </p:cTn>
                              </p:par>
                              <p:par>
                                <p:cTn id="21" presetID="9" presetClass="entr" presetSubtype="0"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dissolve">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2" presetClass="entr" presetSubtype="4" fill="hold" nodeType="clickEffect">
                                  <p:stCondLst>
                                    <p:cond delay="0"/>
                                  </p:stCondLst>
                                  <p:childTnLst>
                                    <p:set>
                                      <p:cBhvr>
                                        <p:cTn id="27" dur="1" fill="hold">
                                          <p:stCondLst>
                                            <p:cond delay="0"/>
                                          </p:stCondLst>
                                        </p:cTn>
                                        <p:tgtEl>
                                          <p:spTgt spid="1028"/>
                                        </p:tgtEl>
                                        <p:attrNameLst>
                                          <p:attrName>style.visibility</p:attrName>
                                        </p:attrNameLst>
                                      </p:cBhvr>
                                      <p:to>
                                        <p:strVal val="visible"/>
                                      </p:to>
                                    </p:set>
                                    <p:anim calcmode="lin" valueType="num">
                                      <p:cBhvr additive="base">
                                        <p:cTn id="28" dur="500"/>
                                        <p:tgtEl>
                                          <p:spTgt spid="1028"/>
                                        </p:tgtEl>
                                        <p:attrNameLst>
                                          <p:attrName>ppt_y</p:attrName>
                                        </p:attrNameLst>
                                      </p:cBhvr>
                                      <p:tavLst>
                                        <p:tav tm="0">
                                          <p:val>
                                            <p:strVal val="#ppt_y+#ppt_h*1.125000"/>
                                          </p:val>
                                        </p:tav>
                                        <p:tav tm="100000">
                                          <p:val>
                                            <p:strVal val="#ppt_y"/>
                                          </p:val>
                                        </p:tav>
                                      </p:tavLst>
                                    </p:anim>
                                    <p:animEffect transition="in" filter="wipe(up)">
                                      <p:cBhvr>
                                        <p:cTn id="29"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7" grpId="0"/>
      <p:bldP spid="21" grpId="0" animBg="1"/>
      <p:bldP spid="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TextBox 4"/>
              <p:cNvSpPr txBox="1"/>
              <p:nvPr/>
            </p:nvSpPr>
            <p:spPr>
              <a:xfrm>
                <a:off x="3424192" y="2461513"/>
                <a:ext cx="4259308" cy="2019399"/>
              </a:xfrm>
              <a:prstGeom prst="rect">
                <a:avLst/>
              </a:prstGeom>
              <a:noFill/>
            </p:spPr>
            <p:txBody>
              <a:bodyPr wrap="square" lIns="0" tIns="0" rIns="0" bIns="0" rtlCol="0">
                <a:spAutoFit/>
              </a:bodyPr>
              <a:lstStyle/>
              <a:p>
                <a:pPr algn="ctr"/>
                <a14:m>
                  <m:oMathPara xmlns:m="http://schemas.openxmlformats.org/officeDocument/2006/math">
                    <m:oMathParaPr>
                      <m:jc m:val="center"/>
                    </m:oMathParaPr>
                    <m:oMath xmlns:m="http://schemas.openxmlformats.org/officeDocument/2006/math">
                      <m:r>
                        <a:rPr lang="en-US" altLang="zh-CN" sz="2400" b="0" i="1" smtClean="0">
                          <a:latin typeface="Cambria Math" panose="02040503050406030204" pitchFamily="18" charset="0"/>
                        </a:rPr>
                        <m:t>𝑙𝑜𝑠𝑠</m:t>
                      </m:r>
                      <m:r>
                        <a:rPr lang="en-US" altLang="zh-CN" sz="2400" b="0" i="1" smtClean="0">
                          <a:latin typeface="Cambria Math" panose="02040503050406030204" pitchFamily="18" charset="0"/>
                        </a:rPr>
                        <m:t>=−</m:t>
                      </m:r>
                      <m:nary>
                        <m:naryPr>
                          <m:chr m:val="∑"/>
                          <m:supHide m:val="on"/>
                          <m:ctrlPr>
                            <a:rPr lang="en-US" altLang="zh-CN" sz="2400" b="0" i="1" smtClean="0">
                              <a:latin typeface="Cambria Math" panose="02040503050406030204" pitchFamily="18" charset="0"/>
                            </a:rPr>
                          </m:ctrlPr>
                        </m:naryPr>
                        <m:sub>
                          <m:r>
                            <m:rPr>
                              <m:brk m:alnAt="7"/>
                            </m:rPr>
                            <a:rPr lang="en-US" altLang="zh-CN" sz="2400" b="0" i="1" smtClean="0">
                              <a:latin typeface="Cambria Math" panose="02040503050406030204" pitchFamily="18" charset="0"/>
                            </a:rPr>
                            <m:t>𝑐</m:t>
                          </m:r>
                        </m:sub>
                        <m:sup/>
                        <m:e>
                          <m:sSub>
                            <m:sSubPr>
                              <m:ctrlPr>
                                <a:rPr lang="en-US" altLang="zh-CN" sz="2400" i="1">
                                  <a:latin typeface="Cambria Math" panose="02040503050406030204" pitchFamily="18" charset="0"/>
                                </a:rPr>
                              </m:ctrlPr>
                            </m:sSubPr>
                            <m:e>
                              <m:r>
                                <m:rPr>
                                  <m:sty m:val="p"/>
                                </m:rPr>
                                <a:rPr lang="en-US" altLang="zh-CN" sz="2400" i="1">
                                  <a:latin typeface="Cambria Math" panose="02040503050406030204" pitchFamily="18" charset="0"/>
                                </a:rPr>
                                <m:t>w</m:t>
                              </m:r>
                            </m:e>
                            <m:sub>
                              <m:r>
                                <m:rPr>
                                  <m:sty m:val="p"/>
                                </m:rPr>
                                <a:rPr lang="en-US" altLang="zh-CN" sz="2400" i="1">
                                  <a:latin typeface="Cambria Math" panose="02040503050406030204" pitchFamily="18" charset="0"/>
                                </a:rPr>
                                <m:t>c</m:t>
                              </m:r>
                            </m:sub>
                          </m:sSub>
                          <m:r>
                            <a:rPr lang="zh-CN" altLang="en-US" sz="2400" b="0" i="1" smtClean="0">
                              <a:latin typeface="Cambria Math" panose="02040503050406030204" pitchFamily="18" charset="0"/>
                            </a:rPr>
                            <m:t> </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𝑦</m:t>
                              </m:r>
                            </m:e>
                            <m:sub>
                              <m:r>
                                <a:rPr lang="en-US" altLang="zh-CN" sz="2400" b="0" i="1" smtClean="0">
                                  <a:latin typeface="Cambria Math" panose="02040503050406030204" pitchFamily="18" charset="0"/>
                                </a:rPr>
                                <m:t>𝑐</m:t>
                              </m:r>
                            </m:sub>
                          </m:sSub>
                        </m:e>
                      </m:nary>
                      <m:func>
                        <m:funcPr>
                          <m:ctrlPr>
                            <a:rPr lang="zh-CN" altLang="en-US" sz="2400" b="0" i="1" smtClean="0">
                              <a:latin typeface="Cambria Math" panose="02040503050406030204" pitchFamily="18" charset="0"/>
                            </a:rPr>
                          </m:ctrlPr>
                        </m:funcPr>
                        <m:fName>
                          <m:r>
                            <m:rPr>
                              <m:sty m:val="p"/>
                            </m:rPr>
                            <a:rPr lang="en-US" altLang="zh-CN" sz="2400" b="0" i="0" smtClean="0">
                              <a:latin typeface="Cambria Math" panose="02040503050406030204" pitchFamily="18" charset="0"/>
                            </a:rPr>
                            <m:t>log</m:t>
                          </m:r>
                        </m:fName>
                        <m:e>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𝑝</m:t>
                              </m:r>
                            </m:e>
                            <m:sub>
                              <m:r>
                                <a:rPr lang="en-US" altLang="zh-CN" sz="2400" b="0" i="1" smtClean="0">
                                  <a:latin typeface="Cambria Math" panose="02040503050406030204" pitchFamily="18" charset="0"/>
                                </a:rPr>
                                <m:t>𝑐</m:t>
                              </m:r>
                            </m:sub>
                          </m:sSub>
                        </m:e>
                      </m:func>
                    </m:oMath>
                    <m:oMath xmlns:m="http://schemas.openxmlformats.org/officeDocument/2006/math">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𝑤</m:t>
                          </m:r>
                        </m:e>
                        <m:sub>
                          <m:r>
                            <a:rPr lang="en-US" altLang="zh-CN" sz="2400" b="0" i="1" smtClean="0">
                              <a:latin typeface="Cambria Math" panose="02040503050406030204" pitchFamily="18" charset="0"/>
                            </a:rPr>
                            <m:t>𝑐</m:t>
                          </m:r>
                        </m:sub>
                      </m:sSub>
                      <m:r>
                        <a:rPr lang="en-US" altLang="zh-CN" sz="2400" b="0" i="1" smtClean="0">
                          <a:latin typeface="Cambria Math" panose="02040503050406030204" pitchFamily="18" charset="0"/>
                        </a:rPr>
                        <m:t>=</m:t>
                      </m:r>
                      <m:f>
                        <m:fPr>
                          <m:ctrlPr>
                            <a:rPr lang="en-US" altLang="zh-CN" sz="2400" b="0" i="1" smtClean="0">
                              <a:latin typeface="Cambria Math" panose="02040503050406030204" pitchFamily="18" charset="0"/>
                            </a:rPr>
                          </m:ctrlPr>
                        </m:fPr>
                        <m:num>
                          <m:r>
                            <a:rPr lang="en-US" altLang="zh-CN" sz="2400" b="0" i="1" smtClean="0">
                              <a:latin typeface="Cambria Math" panose="02040503050406030204" pitchFamily="18" charset="0"/>
                            </a:rPr>
                            <m:t>𝑁</m:t>
                          </m:r>
                        </m:num>
                        <m:den>
                          <m:r>
                            <a:rPr lang="en-US" altLang="zh-CN" sz="2400" b="0" i="1" smtClean="0">
                              <a:latin typeface="Cambria Math" panose="02040503050406030204" pitchFamily="18" charset="0"/>
                            </a:rPr>
                            <m:t>𝐾</m:t>
                          </m:r>
                          <m:r>
                            <a:rPr lang="zh-CN" altLang="en-US" sz="2400" b="0" i="1" smtClean="0">
                              <a:latin typeface="Cambria Math" panose="02040503050406030204" pitchFamily="18" charset="0"/>
                            </a:rPr>
                            <m:t>∗</m:t>
                          </m:r>
                          <m:sSub>
                            <m:sSubPr>
                              <m:ctrlPr>
                                <a:rPr lang="en-US" altLang="zh-CN" sz="2400" b="0" i="1" smtClean="0">
                                  <a:latin typeface="Cambria Math" panose="02040503050406030204" pitchFamily="18" charset="0"/>
                                </a:rPr>
                              </m:ctrlPr>
                            </m:sSubPr>
                            <m:e>
                              <m:r>
                                <a:rPr lang="en-US" altLang="zh-CN" sz="2400" b="0" i="1" smtClean="0">
                                  <a:latin typeface="Cambria Math" panose="02040503050406030204" pitchFamily="18" charset="0"/>
                                </a:rPr>
                                <m:t>𝑛</m:t>
                              </m:r>
                            </m:e>
                            <m:sub>
                              <m:r>
                                <a:rPr lang="en-US" altLang="zh-CN" sz="2400" b="0" i="1" smtClean="0">
                                  <a:latin typeface="Cambria Math" panose="02040503050406030204" pitchFamily="18" charset="0"/>
                                </a:rPr>
                                <m:t>𝑐</m:t>
                              </m:r>
                            </m:sub>
                          </m:sSub>
                        </m:den>
                      </m:f>
                    </m:oMath>
                  </m:oMathPara>
                </a14:m>
                <a:endParaRPr lang="en-US" sz="2400" dirty="0"/>
              </a:p>
              <a:p>
                <a:pPr algn="ctr"/>
                <a:endParaRPr lang="en-US" sz="2400" dirty="0"/>
              </a:p>
            </p:txBody>
          </p:sp>
        </mc:Choice>
        <mc:Fallback xmlns="">
          <p:sp>
            <p:nvSpPr>
              <p:cNvPr id="5" name="TextBox 4"/>
              <p:cNvSpPr txBox="1">
                <a:spLocks noRot="1" noChangeAspect="1" noMove="1" noResize="1" noEditPoints="1" noAdjustHandles="1" noChangeArrowheads="1" noChangeShapeType="1" noTextEdit="1"/>
              </p:cNvSpPr>
              <p:nvPr/>
            </p:nvSpPr>
            <p:spPr>
              <a:xfrm>
                <a:off x="3424192" y="2461513"/>
                <a:ext cx="4259308" cy="2019399"/>
              </a:xfrm>
              <a:prstGeom prst="rect">
                <a:avLst/>
              </a:prstGeom>
              <a:blipFill rotWithShape="1">
                <a:blip r:embed="rId2"/>
                <a:stretch>
                  <a:fillRect l="-6" t="-13" b="17"/>
                </a:stretch>
              </a:blipFill>
            </p:spPr>
            <p:txBody>
              <a:bodyPr/>
              <a:lstStyle/>
              <a:p>
                <a:r>
                  <a:rPr lang="en-US" altLang="en-US">
                    <a:noFill/>
                  </a:rPr>
                  <a:t> </a:t>
                </a:r>
              </a:p>
            </p:txBody>
          </p:sp>
        </mc:Fallback>
      </mc:AlternateContent>
      <p:sp>
        <p:nvSpPr>
          <p:cNvPr id="6" name="TextBox 5"/>
          <p:cNvSpPr txBox="1"/>
          <p:nvPr/>
        </p:nvSpPr>
        <p:spPr>
          <a:xfrm>
            <a:off x="2715908" y="4578670"/>
            <a:ext cx="6760184" cy="1059136"/>
          </a:xfrm>
          <a:prstGeom prst="rect">
            <a:avLst/>
          </a:prstGeom>
          <a:noFill/>
        </p:spPr>
        <p:txBody>
          <a:bodyPr wrap="none" rtlCol="0">
            <a:spAutoFit/>
          </a:bodyPr>
          <a:lstStyle/>
          <a:p>
            <a:pPr marL="285750" indent="-285750">
              <a:lnSpc>
                <a:spcPct val="150000"/>
              </a:lnSpc>
              <a:buFont typeface="Arial" panose="020B0604020202090204" pitchFamily="34" charset="0"/>
              <a:buChar char="•"/>
            </a:pPr>
            <a:r>
              <a:rPr lang="en-US" altLang="zh-CN" sz="2200" dirty="0"/>
              <a:t>For</a:t>
            </a:r>
            <a:r>
              <a:rPr lang="zh-CN" altLang="en-US" sz="2200" dirty="0"/>
              <a:t> </a:t>
            </a:r>
            <a:r>
              <a:rPr lang="en-US" altLang="zh-CN" sz="2200" dirty="0"/>
              <a:t>small</a:t>
            </a:r>
            <a:r>
              <a:rPr lang="zh-CN" altLang="en-US" sz="2200" dirty="0"/>
              <a:t> </a:t>
            </a:r>
            <a:r>
              <a:rPr lang="en-US" altLang="zh-CN" sz="2200" dirty="0"/>
              <a:t>classes,</a:t>
            </a:r>
            <a:r>
              <a:rPr lang="zh-CN" altLang="en-US" sz="2200" dirty="0"/>
              <a:t> </a:t>
            </a:r>
            <a:r>
              <a:rPr lang="en-US" altLang="zh-CN" sz="2200" dirty="0"/>
              <a:t>increase</a:t>
            </a:r>
            <a:r>
              <a:rPr lang="zh-CN" altLang="en-US" sz="2200" dirty="0"/>
              <a:t> </a:t>
            </a:r>
            <a:r>
              <a:rPr lang="en-US" altLang="zh-CN" sz="2200" dirty="0"/>
              <a:t>the</a:t>
            </a:r>
            <a:r>
              <a:rPr lang="zh-CN" altLang="en-US" sz="2200" dirty="0"/>
              <a:t> </a:t>
            </a:r>
            <a:r>
              <a:rPr lang="en-US" altLang="zh-CN" sz="2200" dirty="0"/>
              <a:t>training</a:t>
            </a:r>
            <a:r>
              <a:rPr lang="zh-CN" altLang="en-US" sz="2200" dirty="0"/>
              <a:t> </a:t>
            </a:r>
            <a:r>
              <a:rPr lang="en-US" altLang="zh-CN" sz="2200" dirty="0"/>
              <a:t>class</a:t>
            </a:r>
            <a:r>
              <a:rPr lang="zh-CN" altLang="en-US" sz="2200" dirty="0"/>
              <a:t> </a:t>
            </a:r>
            <a:r>
              <a:rPr lang="en-US" altLang="zh-CN" sz="2200" dirty="0"/>
              <a:t>weight</a:t>
            </a:r>
          </a:p>
          <a:p>
            <a:pPr marL="285750" indent="-285750">
              <a:lnSpc>
                <a:spcPct val="150000"/>
              </a:lnSpc>
              <a:buFont typeface="Arial" panose="020B0604020202090204" pitchFamily="34" charset="0"/>
              <a:buChar char="•"/>
            </a:pPr>
            <a:r>
              <a:rPr lang="en-US" altLang="zh-CN" sz="2200" dirty="0"/>
              <a:t>For</a:t>
            </a:r>
            <a:r>
              <a:rPr lang="zh-CN" altLang="en-US" sz="2200" dirty="0"/>
              <a:t> </a:t>
            </a:r>
            <a:r>
              <a:rPr lang="en-US" altLang="zh-CN" sz="2200" dirty="0"/>
              <a:t>big</a:t>
            </a:r>
            <a:r>
              <a:rPr lang="zh-CN" altLang="en-US" sz="2200" dirty="0"/>
              <a:t> </a:t>
            </a:r>
            <a:r>
              <a:rPr lang="en-US" altLang="zh-CN" sz="2200" dirty="0"/>
              <a:t>classes,</a:t>
            </a:r>
            <a:r>
              <a:rPr lang="zh-CN" altLang="en-US" sz="2200" dirty="0"/>
              <a:t> </a:t>
            </a:r>
            <a:r>
              <a:rPr lang="en-US" altLang="zh-CN" sz="2200" dirty="0"/>
              <a:t>decrease</a:t>
            </a:r>
            <a:r>
              <a:rPr lang="zh-CN" altLang="en-US" sz="2200" dirty="0"/>
              <a:t> </a:t>
            </a:r>
            <a:r>
              <a:rPr lang="en-US" altLang="zh-CN" sz="2200" dirty="0"/>
              <a:t>the</a:t>
            </a:r>
            <a:r>
              <a:rPr lang="zh-CN" altLang="en-US" sz="2200" dirty="0"/>
              <a:t> </a:t>
            </a:r>
            <a:r>
              <a:rPr lang="en-US" altLang="zh-CN" sz="2200" dirty="0"/>
              <a:t>training</a:t>
            </a:r>
            <a:r>
              <a:rPr lang="zh-CN" altLang="en-US" sz="2200" dirty="0"/>
              <a:t> </a:t>
            </a:r>
            <a:r>
              <a:rPr lang="en-US" altLang="zh-CN" sz="2200" dirty="0"/>
              <a:t>class</a:t>
            </a:r>
            <a:r>
              <a:rPr lang="zh-CN" altLang="en-US" sz="2200" dirty="0"/>
              <a:t> </a:t>
            </a:r>
            <a:r>
              <a:rPr lang="en-US" altLang="zh-CN" sz="2200" dirty="0"/>
              <a:t>weight.</a:t>
            </a:r>
            <a:endParaRPr lang="en-US" sz="2200" dirty="0"/>
          </a:p>
        </p:txBody>
      </p:sp>
      <p:sp>
        <p:nvSpPr>
          <p:cNvPr id="7" name="Rectangle 6"/>
          <p:cNvSpPr/>
          <p:nvPr/>
        </p:nvSpPr>
        <p:spPr>
          <a:xfrm>
            <a:off x="797742" y="719844"/>
            <a:ext cx="7070590"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Class</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Balance:</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dirty="0">
                <a:ln w="0"/>
                <a:effectLst>
                  <a:outerShdw blurRad="38100" dist="19050" dir="2700000" algn="tl" rotWithShape="0">
                    <a:schemeClr val="dk1">
                      <a:alpha val="40000"/>
                    </a:schemeClr>
                  </a:outerShdw>
                </a:effectLst>
              </a:rPr>
              <a:t>C</a:t>
            </a:r>
            <a:r>
              <a:rPr lang="en-US" altLang="zh-CN" sz="3200" b="0" cap="none" spc="0" dirty="0">
                <a:ln w="0"/>
                <a:solidFill>
                  <a:schemeClr val="tx1"/>
                </a:solidFill>
                <a:effectLst>
                  <a:outerShdw blurRad="38100" dist="19050" dir="2700000" algn="tl" rotWithShape="0">
                    <a:schemeClr val="dk1">
                      <a:alpha val="40000"/>
                    </a:schemeClr>
                  </a:outerShdw>
                </a:effectLst>
              </a:rPr>
              <a:t>lass</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dirty="0">
                <a:ln w="0"/>
                <a:effectLst>
                  <a:outerShdw blurRad="38100" dist="19050" dir="2700000" algn="tl" rotWithShape="0">
                    <a:schemeClr val="dk1">
                      <a:alpha val="40000"/>
                    </a:schemeClr>
                  </a:outerShdw>
                </a:effectLst>
              </a:rPr>
              <a:t>W</a:t>
            </a:r>
            <a:r>
              <a:rPr lang="en-US" altLang="zh-CN" sz="3200" b="0" cap="none" spc="0" dirty="0">
                <a:ln w="0"/>
                <a:solidFill>
                  <a:schemeClr val="tx1"/>
                </a:solidFill>
                <a:effectLst>
                  <a:outerShdw blurRad="38100" dist="19050" dir="2700000" algn="tl" rotWithShape="0">
                    <a:schemeClr val="dk1">
                      <a:alpha val="40000"/>
                    </a:schemeClr>
                  </a:outerShdw>
                </a:effectLst>
              </a:rPr>
              <a:t>eight</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dirty="0">
                <a:ln w="0"/>
                <a:effectLst>
                  <a:outerShdw blurRad="38100" dist="19050" dir="2700000" algn="tl" rotWithShape="0">
                    <a:schemeClr val="dk1">
                      <a:alpha val="40000"/>
                    </a:schemeClr>
                  </a:outerShdw>
                </a:effectLst>
              </a:rPr>
              <a:t>B</a:t>
            </a:r>
            <a:r>
              <a:rPr lang="en-US" altLang="zh-CN" sz="3200" b="0" cap="none" spc="0" dirty="0">
                <a:ln w="0"/>
                <a:solidFill>
                  <a:schemeClr val="tx1"/>
                </a:solidFill>
                <a:effectLst>
                  <a:outerShdw blurRad="38100" dist="19050" dir="2700000" algn="tl" rotWithShape="0">
                    <a:schemeClr val="dk1">
                      <a:alpha val="40000"/>
                    </a:schemeClr>
                  </a:outerShdw>
                </a:effectLst>
              </a:rPr>
              <a:t>alanced</a:t>
            </a:r>
            <a:r>
              <a:rPr lang="zh-CN" altLang="en-US" sz="3200" b="0" cap="none" spc="0" dirty="0">
                <a:ln w="0"/>
                <a:solidFill>
                  <a:schemeClr val="tx1"/>
                </a:solidFill>
                <a:effectLst>
                  <a:outerShdw blurRad="38100" dist="19050" dir="2700000" algn="tl" rotWithShape="0">
                    <a:schemeClr val="dk1">
                      <a:alpha val="40000"/>
                    </a:schemeClr>
                  </a:outerShdw>
                </a:effectLst>
              </a:rPr>
              <a:t> </a:t>
            </a:r>
            <a:endParaRPr lang="en-US" sz="3200" b="0" cap="none" spc="0" dirty="0">
              <a:ln w="0"/>
              <a:solidFill>
                <a:schemeClr val="tx1"/>
              </a:solidFill>
              <a:effectLst>
                <a:outerShdw blurRad="38100" dist="19050" dir="2700000" algn="tl" rotWithShape="0">
                  <a:schemeClr val="dk1">
                    <a:alpha val="40000"/>
                  </a:schemeClr>
                </a:outerShdw>
              </a:effectLst>
            </a:endParaRP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97742" y="719844"/>
            <a:ext cx="4842736" cy="584775"/>
          </a:xfrm>
          <a:prstGeom prst="rect">
            <a:avLst/>
          </a:prstGeom>
          <a:noFill/>
        </p:spPr>
        <p:txBody>
          <a:bodyPr wrap="none" lIns="91440" tIns="45720" rIns="91440" bIns="45720">
            <a:spAutoFit/>
          </a:bodyPr>
          <a:lstStyle/>
          <a:p>
            <a:r>
              <a:rPr lang="en-US" altLang="zh-CN" sz="3200" b="0" cap="none" spc="0" dirty="0">
                <a:ln w="0"/>
                <a:solidFill>
                  <a:schemeClr val="tx1"/>
                </a:solidFill>
                <a:effectLst>
                  <a:outerShdw blurRad="38100" dist="19050" dir="2700000" algn="tl" rotWithShape="0">
                    <a:schemeClr val="dk1">
                      <a:alpha val="40000"/>
                    </a:schemeClr>
                  </a:outerShdw>
                </a:effectLst>
              </a:rPr>
              <a:t>Model</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Selection</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&amp;</a:t>
            </a:r>
            <a:r>
              <a:rPr lang="zh-CN" altLang="en-US" sz="3200" b="0" cap="none" spc="0" dirty="0">
                <a:ln w="0"/>
                <a:solidFill>
                  <a:schemeClr val="tx1"/>
                </a:solidFill>
                <a:effectLst>
                  <a:outerShdw blurRad="38100" dist="19050" dir="2700000" algn="tl" rotWithShape="0">
                    <a:schemeClr val="dk1">
                      <a:alpha val="40000"/>
                    </a:schemeClr>
                  </a:outerShdw>
                </a:effectLst>
              </a:rPr>
              <a:t> </a:t>
            </a:r>
            <a:r>
              <a:rPr lang="en-US" altLang="zh-CN" sz="3200" b="0" cap="none" spc="0" dirty="0">
                <a:ln w="0"/>
                <a:solidFill>
                  <a:schemeClr val="tx1"/>
                </a:solidFill>
                <a:effectLst>
                  <a:outerShdw blurRad="38100" dist="19050" dir="2700000" algn="tl" rotWithShape="0">
                    <a:schemeClr val="dk1">
                      <a:alpha val="40000"/>
                    </a:schemeClr>
                  </a:outerShdw>
                </a:effectLst>
              </a:rPr>
              <a:t>Training</a:t>
            </a:r>
            <a:endParaRPr lang="en-US" sz="32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5" name="Table 4"/>
          <p:cNvGraphicFramePr>
            <a:graphicFrameLocks noGrp="1"/>
          </p:cNvGraphicFramePr>
          <p:nvPr/>
        </p:nvGraphicFramePr>
        <p:xfrm>
          <a:off x="939800" y="2169884"/>
          <a:ext cx="5905500" cy="1676400"/>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20000"/>
                    </a:ext>
                  </a:extLst>
                </a:gridCol>
                <a:gridCol w="1841500">
                  <a:extLst>
                    <a:ext uri="{9D8B030D-6E8A-4147-A177-3AD203B41FA5}">
                      <a16:colId xmlns:a16="http://schemas.microsoft.com/office/drawing/2014/main" val="20001"/>
                    </a:ext>
                  </a:extLst>
                </a:gridCol>
              </a:tblGrid>
              <a:tr h="327213">
                <a:tc>
                  <a:txBody>
                    <a:bodyPr/>
                    <a:lstStyle/>
                    <a:p>
                      <a:r>
                        <a:rPr lang="en-US" sz="1600" b="1" dirty="0"/>
                        <a:t>Models</a:t>
                      </a:r>
                    </a:p>
                  </a:txBody>
                  <a:tcPr/>
                </a:tc>
                <a:tc>
                  <a:txBody>
                    <a:bodyPr/>
                    <a:lstStyle/>
                    <a:p>
                      <a:r>
                        <a:rPr lang="en-US" altLang="zh-CN" sz="1600" b="1" dirty="0"/>
                        <a:t>Accuracy</a:t>
                      </a:r>
                      <a:r>
                        <a:rPr lang="zh-CN" altLang="en-US" sz="1600" b="1" dirty="0"/>
                        <a:t> </a:t>
                      </a:r>
                      <a:endParaRPr lang="en-US" sz="1600" b="1" dirty="0"/>
                    </a:p>
                  </a:txBody>
                  <a:tcPr/>
                </a:tc>
                <a:extLst>
                  <a:ext uri="{0D108BD9-81ED-4DB2-BD59-A6C34878D82A}">
                    <a16:rowId xmlns:a16="http://schemas.microsoft.com/office/drawing/2014/main" val="10000"/>
                  </a:ext>
                </a:extLst>
              </a:tr>
              <a:tr h="327213">
                <a:tc>
                  <a:txBody>
                    <a:bodyPr/>
                    <a:lstStyle/>
                    <a:p>
                      <a:r>
                        <a:rPr lang="en-US" altLang="zh-CN" sz="1600" dirty="0"/>
                        <a:t>SVM</a:t>
                      </a:r>
                      <a:endParaRPr lang="en-US" sz="1600" dirty="0"/>
                    </a:p>
                  </a:txBody>
                  <a:tcPr>
                    <a:solidFill>
                      <a:schemeClr val="accent4">
                        <a:lumMod val="20000"/>
                        <a:lumOff val="80000"/>
                      </a:schemeClr>
                    </a:solidFill>
                  </a:tcPr>
                </a:tc>
                <a:tc>
                  <a:txBody>
                    <a:bodyPr/>
                    <a:lstStyle/>
                    <a:p>
                      <a:r>
                        <a:rPr lang="en-US" altLang="zh-CN" sz="1600" dirty="0"/>
                        <a:t>97%</a:t>
                      </a:r>
                      <a:endParaRPr lang="en-US" sz="1600" dirty="0"/>
                    </a:p>
                  </a:txBody>
                  <a:tcPr>
                    <a:solidFill>
                      <a:schemeClr val="accent4">
                        <a:lumMod val="20000"/>
                        <a:lumOff val="80000"/>
                      </a:schemeClr>
                    </a:solidFill>
                  </a:tcPr>
                </a:tc>
                <a:extLst>
                  <a:ext uri="{0D108BD9-81ED-4DB2-BD59-A6C34878D82A}">
                    <a16:rowId xmlns:a16="http://schemas.microsoft.com/office/drawing/2014/main" val="10001"/>
                  </a:ext>
                </a:extLst>
              </a:tr>
              <a:tr h="327213">
                <a:tc>
                  <a:txBody>
                    <a:bodyPr/>
                    <a:lstStyle/>
                    <a:p>
                      <a:r>
                        <a:rPr lang="en-US" altLang="zh-CN" sz="1600" dirty="0"/>
                        <a:t>Naïve</a:t>
                      </a:r>
                      <a:r>
                        <a:rPr lang="zh-CN" altLang="en-US" sz="1600" dirty="0"/>
                        <a:t> </a:t>
                      </a:r>
                      <a:r>
                        <a:rPr lang="en-US" altLang="zh-CN" sz="1600" dirty="0"/>
                        <a:t>Bayes</a:t>
                      </a:r>
                      <a:endParaRPr lang="en-US" sz="1600" dirty="0"/>
                    </a:p>
                  </a:txBody>
                  <a:tcPr/>
                </a:tc>
                <a:tc>
                  <a:txBody>
                    <a:bodyPr/>
                    <a:lstStyle/>
                    <a:p>
                      <a:r>
                        <a:rPr lang="en-US" altLang="zh-CN" sz="1600" dirty="0"/>
                        <a:t>84%</a:t>
                      </a:r>
                      <a:endParaRPr lang="en-US" sz="1600" dirty="0"/>
                    </a:p>
                  </a:txBody>
                  <a:tcPr/>
                </a:tc>
                <a:extLst>
                  <a:ext uri="{0D108BD9-81ED-4DB2-BD59-A6C34878D82A}">
                    <a16:rowId xmlns:a16="http://schemas.microsoft.com/office/drawing/2014/main" val="10002"/>
                  </a:ext>
                </a:extLst>
              </a:tr>
              <a:tr h="327213">
                <a:tc>
                  <a:txBody>
                    <a:bodyPr/>
                    <a:lstStyle/>
                    <a:p>
                      <a:r>
                        <a:rPr lang="en-US" altLang="zh-CN" sz="1600" dirty="0" err="1"/>
                        <a:t>XGBoost</a:t>
                      </a:r>
                      <a:endParaRPr lang="en-US" sz="1600" dirty="0"/>
                    </a:p>
                  </a:txBody>
                  <a:tcPr>
                    <a:solidFill>
                      <a:schemeClr val="accent4">
                        <a:lumMod val="20000"/>
                        <a:lumOff val="80000"/>
                      </a:schemeClr>
                    </a:solidFill>
                  </a:tcPr>
                </a:tc>
                <a:tc>
                  <a:txBody>
                    <a:bodyPr/>
                    <a:lstStyle/>
                    <a:p>
                      <a:r>
                        <a:rPr lang="en-US" altLang="zh-CN" sz="1600" dirty="0"/>
                        <a:t>96%</a:t>
                      </a:r>
                      <a:endParaRPr lang="en-US" sz="1600" dirty="0"/>
                    </a:p>
                  </a:txBody>
                  <a:tcPr>
                    <a:solidFill>
                      <a:schemeClr val="accent4">
                        <a:lumMod val="20000"/>
                        <a:lumOff val="80000"/>
                      </a:schemeClr>
                    </a:solidFill>
                  </a:tcPr>
                </a:tc>
                <a:extLst>
                  <a:ext uri="{0D108BD9-81ED-4DB2-BD59-A6C34878D82A}">
                    <a16:rowId xmlns:a16="http://schemas.microsoft.com/office/drawing/2014/main" val="10003"/>
                  </a:ext>
                </a:extLst>
              </a:tr>
              <a:tr h="327213">
                <a:tc>
                  <a:txBody>
                    <a:bodyPr/>
                    <a:lstStyle/>
                    <a:p>
                      <a:r>
                        <a:rPr lang="en-US" sz="1600" dirty="0"/>
                        <a:t>Random</a:t>
                      </a:r>
                      <a:r>
                        <a:rPr lang="zh-CN" altLang="en-US" sz="1600" dirty="0"/>
                        <a:t> </a:t>
                      </a:r>
                      <a:r>
                        <a:rPr lang="en-US" altLang="zh-CN" sz="1600" dirty="0"/>
                        <a:t>Forest</a:t>
                      </a:r>
                      <a:endParaRPr lang="en-US" sz="1600" dirty="0"/>
                    </a:p>
                  </a:txBody>
                  <a:tcPr>
                    <a:noFill/>
                  </a:tcPr>
                </a:tc>
                <a:tc>
                  <a:txBody>
                    <a:bodyPr/>
                    <a:lstStyle/>
                    <a:p>
                      <a:r>
                        <a:rPr lang="en-US" altLang="zh-CN" sz="1600" dirty="0"/>
                        <a:t>93%</a:t>
                      </a:r>
                      <a:endParaRPr lang="en-US" sz="1600" dirty="0"/>
                    </a:p>
                  </a:txBody>
                  <a:tcPr>
                    <a:noFill/>
                  </a:tcPr>
                </a:tc>
                <a:extLst>
                  <a:ext uri="{0D108BD9-81ED-4DB2-BD59-A6C34878D82A}">
                    <a16:rowId xmlns:a16="http://schemas.microsoft.com/office/drawing/2014/main" val="10004"/>
                  </a:ext>
                </a:extLst>
              </a:tr>
            </a:tbl>
          </a:graphicData>
        </a:graphic>
      </p:graphicFrame>
      <p:sp>
        <p:nvSpPr>
          <p:cNvPr id="6" name="Rectangle 5"/>
          <p:cNvSpPr/>
          <p:nvPr/>
        </p:nvSpPr>
        <p:spPr>
          <a:xfrm>
            <a:off x="939800" y="1582748"/>
            <a:ext cx="3255186" cy="400110"/>
          </a:xfrm>
          <a:prstGeom prst="rect">
            <a:avLst/>
          </a:prstGeom>
          <a:noFill/>
        </p:spPr>
        <p:txBody>
          <a:bodyPr wrap="none" lIns="91440" tIns="45720" rIns="91440" bIns="45720">
            <a:spAutoFit/>
          </a:bodyPr>
          <a:lstStyle/>
          <a:p>
            <a:r>
              <a:rPr lang="en-US" altLang="zh-CN" sz="2000" b="0" cap="none" spc="0" dirty="0">
                <a:ln w="0"/>
                <a:solidFill>
                  <a:schemeClr val="tx1"/>
                </a:solidFill>
                <a:effectLst>
                  <a:outerShdw blurRad="38100" dist="19050" dir="2700000" algn="tl" rotWithShape="0">
                    <a:schemeClr val="dk1">
                      <a:alpha val="40000"/>
                    </a:schemeClr>
                  </a:outerShdw>
                </a:effectLst>
              </a:rPr>
              <a:t>Shallow</a:t>
            </a:r>
            <a:r>
              <a:rPr lang="en-US" altLang="zh-CN" sz="2000" dirty="0">
                <a:ln w="0"/>
                <a:effectLst>
                  <a:outerShdw blurRad="38100" dist="19050" dir="2700000" algn="tl" rotWithShape="0">
                    <a:schemeClr val="dk1">
                      <a:alpha val="40000"/>
                    </a:schemeClr>
                  </a:outerShdw>
                </a:effectLst>
              </a:rPr>
              <a:t>/</a:t>
            </a:r>
            <a:r>
              <a:rPr lang="en-US" altLang="zh-CN" sz="2000" b="0" cap="none" spc="0" dirty="0">
                <a:ln w="0"/>
                <a:solidFill>
                  <a:schemeClr val="tx1"/>
                </a:solidFill>
                <a:effectLst>
                  <a:outerShdw blurRad="38100" dist="19050" dir="2700000" algn="tl" rotWithShape="0">
                    <a:schemeClr val="dk1">
                      <a:alpha val="40000"/>
                    </a:schemeClr>
                  </a:outerShdw>
                </a:effectLst>
              </a:rPr>
              <a:t>Traditional</a:t>
            </a:r>
            <a:r>
              <a:rPr lang="zh-CN" altLang="en-US" sz="2000" b="0" cap="none" spc="0" dirty="0">
                <a:ln w="0"/>
                <a:solidFill>
                  <a:schemeClr val="tx1"/>
                </a:solidFill>
                <a:effectLst>
                  <a:outerShdw blurRad="38100" dist="19050" dir="2700000" algn="tl" rotWithShape="0">
                    <a:schemeClr val="dk1">
                      <a:alpha val="40000"/>
                    </a:schemeClr>
                  </a:outerShdw>
                </a:effectLst>
              </a:rPr>
              <a:t> </a:t>
            </a:r>
            <a:r>
              <a:rPr lang="en-US" altLang="zh-CN" sz="2000" b="0" cap="none" spc="0" dirty="0">
                <a:ln w="0"/>
                <a:solidFill>
                  <a:schemeClr val="tx1"/>
                </a:solidFill>
                <a:effectLst>
                  <a:outerShdw blurRad="38100" dist="19050" dir="2700000" algn="tl" rotWithShape="0">
                    <a:schemeClr val="dk1">
                      <a:alpha val="40000"/>
                    </a:schemeClr>
                  </a:outerShdw>
                </a:effectLst>
              </a:rPr>
              <a:t>Models:</a:t>
            </a:r>
            <a:endParaRPr lang="en-US" sz="2000" b="0" cap="none" spc="0" dirty="0">
              <a:ln w="0"/>
              <a:solidFill>
                <a:schemeClr val="tx1"/>
              </a:solidFill>
              <a:effectLst>
                <a:outerShdw blurRad="38100" dist="19050" dir="2700000" algn="tl" rotWithShape="0">
                  <a:schemeClr val="dk1">
                    <a:alpha val="40000"/>
                  </a:schemeClr>
                </a:outerShdw>
              </a:effectLst>
            </a:endParaRPr>
          </a:p>
        </p:txBody>
      </p:sp>
      <p:sp>
        <p:nvSpPr>
          <p:cNvPr id="7" name="TextBox 6"/>
          <p:cNvSpPr txBox="1"/>
          <p:nvPr/>
        </p:nvSpPr>
        <p:spPr>
          <a:xfrm>
            <a:off x="939800" y="4162513"/>
            <a:ext cx="10566400" cy="1508105"/>
          </a:xfrm>
          <a:prstGeom prst="rect">
            <a:avLst/>
          </a:prstGeom>
          <a:noFill/>
        </p:spPr>
        <p:txBody>
          <a:bodyPr wrap="square" rtlCol="0">
            <a:spAutoFit/>
          </a:bodyPr>
          <a:lstStyle/>
          <a:p>
            <a:r>
              <a:rPr lang="en-US" altLang="zh-CN" sz="2000" dirty="0"/>
              <a:t>Why</a:t>
            </a:r>
            <a:r>
              <a:rPr lang="zh-CN" altLang="en-US" sz="2000" dirty="0"/>
              <a:t> </a:t>
            </a:r>
            <a:r>
              <a:rPr lang="en-US" altLang="zh-CN" sz="2000" dirty="0"/>
              <a:t>select</a:t>
            </a:r>
            <a:r>
              <a:rPr lang="zh-CN" altLang="en-US" sz="2000" dirty="0"/>
              <a:t> </a:t>
            </a:r>
            <a:r>
              <a:rPr lang="en-US" altLang="zh-CN" sz="2000" dirty="0"/>
              <a:t>these</a:t>
            </a:r>
            <a:r>
              <a:rPr lang="zh-CN" altLang="en-US" sz="2000" dirty="0"/>
              <a:t> </a:t>
            </a:r>
            <a:r>
              <a:rPr lang="en-US" altLang="zh-CN" sz="2000" dirty="0"/>
              <a:t>models:</a:t>
            </a:r>
          </a:p>
          <a:p>
            <a:pPr marL="285750" indent="-285750">
              <a:buFont typeface="Arial" panose="020B0604020202090204" pitchFamily="34" charset="0"/>
              <a:buChar char="•"/>
            </a:pPr>
            <a:r>
              <a:rPr lang="en-US" altLang="zh-CN" dirty="0"/>
              <a:t>Might</a:t>
            </a:r>
            <a:r>
              <a:rPr lang="zh-CN" altLang="en-US" dirty="0"/>
              <a:t> </a:t>
            </a:r>
            <a:r>
              <a:rPr lang="en-US" altLang="zh-CN" dirty="0"/>
              <a:t>work</a:t>
            </a:r>
            <a:r>
              <a:rPr lang="zh-CN" altLang="en-US" dirty="0"/>
              <a:t> </a:t>
            </a:r>
            <a:r>
              <a:rPr lang="en-US" altLang="zh-CN" dirty="0"/>
              <a:t>well</a:t>
            </a:r>
            <a:r>
              <a:rPr lang="zh-CN" altLang="en-US" dirty="0"/>
              <a:t> </a:t>
            </a:r>
            <a:r>
              <a:rPr lang="en-US" altLang="zh-CN" dirty="0"/>
              <a:t>based</a:t>
            </a:r>
            <a:r>
              <a:rPr lang="zh-CN" altLang="en-US" dirty="0"/>
              <a:t> </a:t>
            </a:r>
            <a:r>
              <a:rPr lang="en-US" altLang="zh-CN" dirty="0"/>
              <a:t>on</a:t>
            </a:r>
            <a:r>
              <a:rPr lang="zh-CN" altLang="en-US" dirty="0"/>
              <a:t> </a:t>
            </a:r>
            <a:r>
              <a:rPr lang="en-US" altLang="zh-CN" dirty="0"/>
              <a:t>heuristics:</a:t>
            </a:r>
            <a:r>
              <a:rPr lang="zh-CN" altLang="en-US" dirty="0"/>
              <a:t> </a:t>
            </a:r>
            <a:r>
              <a:rPr lang="en-US" altLang="zh-CN" dirty="0"/>
              <a:t>“</a:t>
            </a:r>
            <a:r>
              <a:rPr lang="en-US" dirty="0"/>
              <a:t>Evaluating Shallow and Deep Learning Strategies for Legal Text Classification of Clauses in Non-Disclosure Agreements</a:t>
            </a:r>
            <a:r>
              <a:rPr lang="en-US" altLang="zh-CN" dirty="0"/>
              <a:t>”</a:t>
            </a:r>
            <a:endParaRPr lang="en-US" dirty="0"/>
          </a:p>
          <a:p>
            <a:pPr marL="285750" indent="-285750">
              <a:buFont typeface="Arial" panose="020B0604020202090204" pitchFamily="34" charset="0"/>
              <a:buChar char="•"/>
            </a:pPr>
            <a:r>
              <a:rPr lang="en-US" altLang="zh-CN" dirty="0"/>
              <a:t>Fast</a:t>
            </a:r>
            <a:r>
              <a:rPr lang="zh-CN" altLang="en-US" dirty="0"/>
              <a:t> </a:t>
            </a:r>
            <a:r>
              <a:rPr lang="en-US" altLang="zh-CN" dirty="0"/>
              <a:t>to</a:t>
            </a:r>
            <a:r>
              <a:rPr lang="zh-CN" altLang="en-US" dirty="0"/>
              <a:t> </a:t>
            </a:r>
            <a:r>
              <a:rPr lang="en-US" altLang="zh-CN" dirty="0"/>
              <a:t>train</a:t>
            </a:r>
          </a:p>
          <a:p>
            <a:pPr marL="285750" indent="-285750">
              <a:buFont typeface="Arial" panose="020B0604020202090204" pitchFamily="34" charset="0"/>
              <a:buChar char="•"/>
            </a:pPr>
            <a:r>
              <a:rPr lang="en-US" altLang="zh-CN" dirty="0"/>
              <a:t>But</a:t>
            </a:r>
            <a:r>
              <a:rPr lang="zh-CN" altLang="en-US" dirty="0"/>
              <a:t> </a:t>
            </a:r>
            <a:r>
              <a:rPr lang="en-US" altLang="zh-CN" dirty="0"/>
              <a:t>can’t</a:t>
            </a:r>
            <a:r>
              <a:rPr lang="zh-CN" altLang="en-US" dirty="0"/>
              <a:t> </a:t>
            </a:r>
            <a:r>
              <a:rPr lang="en-US" altLang="zh-CN" dirty="0"/>
              <a:t>capture</a:t>
            </a:r>
            <a:r>
              <a:rPr lang="zh-CN" altLang="en-US" dirty="0"/>
              <a:t> </a:t>
            </a:r>
            <a:r>
              <a:rPr lang="en-US" altLang="zh-CN" dirty="0"/>
              <a:t>semantic</a:t>
            </a:r>
            <a:r>
              <a:rPr lang="zh-CN" altLang="en-US" dirty="0"/>
              <a:t> </a:t>
            </a:r>
            <a:r>
              <a:rPr lang="en-US" altLang="zh-CN" dirty="0"/>
              <a:t>meaning</a:t>
            </a:r>
            <a:endParaRPr lang="en-US" dirty="0"/>
          </a:p>
        </p:txBody>
      </p:sp>
    </p:spTree>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1621</TotalTime>
  <Words>1053</Words>
  <Application>Microsoft Macintosh PowerPoint</Application>
  <PresentationFormat>Widescreen</PresentationFormat>
  <Paragraphs>129</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Aptos Display</vt:lpstr>
      <vt:lpstr>Arial</vt:lpstr>
      <vt:lpstr>Calibri</vt:lpstr>
      <vt:lpstr>Cambria Math</vt:lpstr>
      <vt:lpstr>Wingdings</vt:lpstr>
      <vt:lpstr>Office Theme</vt:lpstr>
      <vt:lpstr>D01 Legal Contract Analysis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xc2829</dc:creator>
  <cp:lastModifiedBy>xw3088</cp:lastModifiedBy>
  <cp:revision>3</cp:revision>
  <dcterms:created xsi:type="dcterms:W3CDTF">2025-11-28T04:19:34Z</dcterms:created>
  <dcterms:modified xsi:type="dcterms:W3CDTF">2025-11-29T18:18:01Z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3E7BB5FEC199A2B6D6222969D50E2AA9_42</vt:lpwstr>
  </property>
  <property fmtid="{D5CDD505-2E9C-101B-9397-08002B2CF9AE}" pid="3" name="KSOProductBuildVer">
    <vt:lpwstr>1033-12.1.23143.23143</vt:lpwstr>
  </property>
</Properties>
</file>

<file path=docProps/thumbnail.jpeg>
</file>